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Bobby Jones" panose="020B0604020202020204" charset="0"/>
      <p:regular r:id="rId15"/>
    </p:embeddedFont>
    <p:embeddedFont>
      <p:font typeface="DM Sans" pitchFamily="2" charset="0"/>
      <p:regular r:id="rId16"/>
      <p:bold r:id="rId17"/>
      <p:italic r:id="rId18"/>
      <p:boldItalic r:id="rId19"/>
    </p:embeddedFont>
    <p:embeddedFont>
      <p:font typeface="DM Sans Bold" pitchFamily="2" charset="0"/>
      <p:regular r:id="rId20"/>
      <p:bold r:id="rId21"/>
    </p:embeddedFont>
    <p:embeddedFont>
      <p:font typeface="Lilita One"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12113-521C-027D-1741-B3DCC95FD1C8}" v="138" dt="2025-11-21T17:25:38.838"/>
    <p1510:client id="{76C1C963-13C0-AE40-A518-23BBC4A6AC27}" v="14" dt="2025-11-20T18:21:32.467"/>
    <p1510:client id="{D9004317-F55D-5679-DC8F-34B0E6CEDC71}" v="18" dt="2025-11-20T18:40:38.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tel:(773)%20995-3563" TargetMode="External"/><Relationship Id="rId2" Type="http://schemas.openxmlformats.org/officeDocument/2006/relationships/hyperlink" Target="tel:(773)%20995-2380" TargetMode="External"/><Relationship Id="rId1" Type="http://schemas.openxmlformats.org/officeDocument/2006/relationships/slideLayout" Target="../slideLayouts/slideLayout7.xml"/><Relationship Id="rId4" Type="http://schemas.openxmlformats.org/officeDocument/2006/relationships/hyperlink" Target="mailto:abilities@csu.ed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23.sv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9001" y="3701937"/>
            <a:ext cx="18405686" cy="6587702"/>
          </a:xfrm>
          <a:custGeom>
            <a:avLst/>
            <a:gdLst/>
            <a:ahLst/>
            <a:cxnLst/>
            <a:rect l="l" t="t" r="r" b="b"/>
            <a:pathLst>
              <a:path w="18405686" h="6587702">
                <a:moveTo>
                  <a:pt x="0" y="0"/>
                </a:moveTo>
                <a:lnTo>
                  <a:pt x="18405686" y="0"/>
                </a:lnTo>
                <a:lnTo>
                  <a:pt x="18405686" y="6587702"/>
                </a:lnTo>
                <a:lnTo>
                  <a:pt x="0" y="6587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573712" y="781050"/>
            <a:ext cx="10763469" cy="3851632"/>
          </a:xfrm>
          <a:prstGeom prst="rect">
            <a:avLst/>
          </a:prstGeom>
        </p:spPr>
        <p:txBody>
          <a:bodyPr lIns="0" tIns="0" rIns="0" bIns="0" rtlCol="0" anchor="t">
            <a:spAutoFit/>
          </a:bodyPr>
          <a:lstStyle/>
          <a:p>
            <a:pPr algn="ctr">
              <a:lnSpc>
                <a:spcPts val="15653"/>
              </a:lnSpc>
              <a:spcBef>
                <a:spcPct val="0"/>
              </a:spcBef>
            </a:pPr>
            <a:r>
              <a:rPr lang="en-US" sz="11150">
                <a:solidFill>
                  <a:srgbClr val="CF623E"/>
                </a:solidFill>
                <a:latin typeface="Bobby Jones"/>
                <a:ea typeface="Bobby Jones"/>
                <a:cs typeface="Bobby Jones"/>
                <a:sym typeface="Bobby Jones"/>
              </a:rPr>
              <a:t>Abilities Office: The Faculty Guide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410379" y="3017707"/>
            <a:ext cx="3760344" cy="4732699"/>
          </a:xfrm>
          <a:custGeom>
            <a:avLst/>
            <a:gdLst/>
            <a:ahLst/>
            <a:cxnLst/>
            <a:rect l="l" t="t" r="r" b="b"/>
            <a:pathLst>
              <a:path w="3760344" h="4732699">
                <a:moveTo>
                  <a:pt x="0" y="0"/>
                </a:moveTo>
                <a:lnTo>
                  <a:pt x="3760345" y="0"/>
                </a:lnTo>
                <a:lnTo>
                  <a:pt x="3760345" y="4732699"/>
                </a:lnTo>
                <a:lnTo>
                  <a:pt x="0" y="4732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642994" y="6457371"/>
            <a:ext cx="2859645" cy="2568481"/>
          </a:xfrm>
          <a:custGeom>
            <a:avLst/>
            <a:gdLst/>
            <a:ahLst/>
            <a:cxnLst/>
            <a:rect l="l" t="t" r="r" b="b"/>
            <a:pathLst>
              <a:path w="2859645" h="2568481">
                <a:moveTo>
                  <a:pt x="0" y="0"/>
                </a:moveTo>
                <a:lnTo>
                  <a:pt x="2859645" y="0"/>
                </a:lnTo>
                <a:lnTo>
                  <a:pt x="2859645" y="2568481"/>
                </a:lnTo>
                <a:lnTo>
                  <a:pt x="0" y="25684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017976" y="1325991"/>
            <a:ext cx="14252048" cy="1312667"/>
          </a:xfrm>
          <a:prstGeom prst="rect">
            <a:avLst/>
          </a:prstGeom>
        </p:spPr>
        <p:txBody>
          <a:bodyPr lIns="0" tIns="0" rIns="0" bIns="0" rtlCol="0" anchor="t">
            <a:spAutoFit/>
          </a:bodyPr>
          <a:lstStyle/>
          <a:p>
            <a:pPr algn="ctr">
              <a:lnSpc>
                <a:spcPts val="11200"/>
              </a:lnSpc>
              <a:spcBef>
                <a:spcPct val="0"/>
              </a:spcBef>
            </a:pPr>
            <a:r>
              <a:rPr lang="en-US" sz="8000">
                <a:solidFill>
                  <a:srgbClr val="CF623E"/>
                </a:solidFill>
                <a:latin typeface="Bobby Jones"/>
                <a:ea typeface="Bobby Jones"/>
                <a:cs typeface="Bobby Jones"/>
                <a:sym typeface="Bobby Jones"/>
              </a:rPr>
              <a:t>legality</a:t>
            </a:r>
          </a:p>
        </p:txBody>
      </p:sp>
      <p:sp>
        <p:nvSpPr>
          <p:cNvPr id="8" name="TextBox 8"/>
          <p:cNvSpPr txBox="1"/>
          <p:nvPr/>
        </p:nvSpPr>
        <p:spPr>
          <a:xfrm>
            <a:off x="1662607" y="3222130"/>
            <a:ext cx="10279970" cy="4257179"/>
          </a:xfrm>
          <a:prstGeom prst="rect">
            <a:avLst/>
          </a:prstGeom>
        </p:spPr>
        <p:txBody>
          <a:bodyPr lIns="0" tIns="0" rIns="0" bIns="0" rtlCol="0" anchor="t">
            <a:spAutoFit/>
          </a:bodyPr>
          <a:lstStyle/>
          <a:p>
            <a:pPr algn="just">
              <a:lnSpc>
                <a:spcPts val="4227"/>
              </a:lnSpc>
            </a:pPr>
            <a:r>
              <a:rPr lang="en-US" sz="3019">
                <a:solidFill>
                  <a:srgbClr val="CF623E"/>
                </a:solidFill>
                <a:latin typeface="Bobby Jones"/>
                <a:ea typeface="Bobby Jones"/>
                <a:cs typeface="Bobby Jones"/>
                <a:sym typeface="Bobby Jones"/>
              </a:rPr>
              <a:t>Accommodations are a legal right, not a preference.</a:t>
            </a:r>
          </a:p>
          <a:p>
            <a:pPr algn="just">
              <a:lnSpc>
                <a:spcPts val="4227"/>
              </a:lnSpc>
            </a:pPr>
            <a:r>
              <a:rPr lang="en-US" sz="3019" u="sng">
                <a:solidFill>
                  <a:srgbClr val="CF623E"/>
                </a:solidFill>
                <a:latin typeface="Bobby Jones"/>
                <a:ea typeface="Bobby Jones"/>
                <a:cs typeface="Bobby Jones"/>
                <a:sym typeface="Bobby Jones"/>
              </a:rPr>
              <a:t>Guided by two federal laws:</a:t>
            </a:r>
          </a:p>
          <a:p>
            <a:pPr marL="651917" lvl="1" indent="-325958" algn="just">
              <a:lnSpc>
                <a:spcPts val="4227"/>
              </a:lnSpc>
              <a:buFont typeface="Arial"/>
              <a:buChar char="•"/>
            </a:pPr>
            <a:r>
              <a:rPr lang="en-US" sz="3019">
                <a:solidFill>
                  <a:srgbClr val="00BF63"/>
                </a:solidFill>
                <a:latin typeface="Bobby Jones"/>
                <a:ea typeface="Bobby Jones"/>
                <a:cs typeface="Bobby Jones"/>
                <a:sym typeface="Bobby Jones"/>
              </a:rPr>
              <a:t>Section 504 of the Rehabilitation Act (1973)</a:t>
            </a:r>
          </a:p>
          <a:p>
            <a:pPr marL="651917" lvl="1" indent="-325958" algn="just">
              <a:lnSpc>
                <a:spcPts val="4227"/>
              </a:lnSpc>
              <a:buFont typeface="Arial"/>
              <a:buChar char="•"/>
            </a:pPr>
            <a:r>
              <a:rPr lang="en-US" sz="3019">
                <a:solidFill>
                  <a:srgbClr val="00BF63"/>
                </a:solidFill>
                <a:latin typeface="Bobby Jones"/>
                <a:ea typeface="Bobby Jones"/>
                <a:cs typeface="Bobby Jones"/>
                <a:sym typeface="Bobby Jones"/>
              </a:rPr>
              <a:t>Americans with Disabilities Act (ADA), as amended (2008)</a:t>
            </a:r>
          </a:p>
          <a:p>
            <a:pPr algn="just">
              <a:lnSpc>
                <a:spcPts val="4227"/>
              </a:lnSpc>
            </a:pPr>
            <a:r>
              <a:rPr lang="en-US" sz="3019">
                <a:solidFill>
                  <a:srgbClr val="CF623E"/>
                </a:solidFill>
                <a:latin typeface="Bobby Jones"/>
                <a:ea typeface="Bobby Jones"/>
                <a:cs typeface="Bobby Jones"/>
                <a:sym typeface="Bobby Jones"/>
              </a:rPr>
              <a:t>Both l</a:t>
            </a:r>
            <a:r>
              <a:rPr lang="en-US" sz="3019" u="none">
                <a:solidFill>
                  <a:srgbClr val="CF623E"/>
                </a:solidFill>
                <a:latin typeface="Bobby Jones"/>
                <a:ea typeface="Bobby Jones"/>
                <a:cs typeface="Bobby Jones"/>
                <a:sym typeface="Bobby Jones"/>
              </a:rPr>
              <a:t>a</a:t>
            </a:r>
            <a:r>
              <a:rPr lang="en-US" sz="3019">
                <a:solidFill>
                  <a:srgbClr val="CF623E"/>
                </a:solidFill>
                <a:latin typeface="Bobby Jones"/>
                <a:ea typeface="Bobby Jones"/>
                <a:cs typeface="Bobby Jones"/>
                <a:sym typeface="Bobby Jones"/>
              </a:rPr>
              <a:t>ws ensur</a:t>
            </a:r>
            <a:r>
              <a:rPr lang="en-US" sz="3019" u="none">
                <a:solidFill>
                  <a:srgbClr val="CF623E"/>
                </a:solidFill>
                <a:latin typeface="Bobby Jones"/>
                <a:ea typeface="Bobby Jones"/>
                <a:cs typeface="Bobby Jones"/>
                <a:sym typeface="Bobby Jones"/>
              </a:rPr>
              <a:t>e </a:t>
            </a:r>
            <a:r>
              <a:rPr lang="en-US" sz="3019">
                <a:solidFill>
                  <a:srgbClr val="CF623E"/>
                </a:solidFill>
                <a:latin typeface="Bobby Jones"/>
                <a:ea typeface="Bobby Jones"/>
                <a:cs typeface="Bobby Jones"/>
                <a:sym typeface="Bobby Jones"/>
              </a:rPr>
              <a:t>equal access to education for students with disabilities.</a:t>
            </a:r>
          </a:p>
          <a:p>
            <a:pPr algn="just">
              <a:lnSpc>
                <a:spcPts val="4227"/>
              </a:lnSpc>
              <a:spcBef>
                <a:spcPct val="0"/>
              </a:spcBef>
            </a:pPr>
            <a:r>
              <a:rPr lang="en-US" sz="3019">
                <a:solidFill>
                  <a:srgbClr val="CF623E"/>
                </a:solidFill>
                <a:latin typeface="Bobby Jones"/>
                <a:ea typeface="Bobby Jones"/>
                <a:cs typeface="Bobby Jones"/>
                <a:sym typeface="Bobby Jones"/>
              </a:rPr>
              <a:t>The Abilities Office verifies eligibility and coordinates accommodations with faculty.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par>
                          <p:cTn id="40" fill="hold">
                            <p:stCondLst>
                              <p:cond delay="2000"/>
                            </p:stCondLst>
                            <p:childTnLst>
                              <p:par>
                                <p:cTn id="41" presetID="45"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anim calcmode="lin" valueType="num">
                                      <p:cBhvr>
                                        <p:cTn id="44" dur="2000" fill="hold"/>
                                        <p:tgtEl>
                                          <p:spTgt spid="6"/>
                                        </p:tgtEl>
                                        <p:attrNameLst>
                                          <p:attrName>ppt_w</p:attrName>
                                        </p:attrNameLst>
                                      </p:cBhvr>
                                      <p:tavLst>
                                        <p:tav tm="0" fmla="#ppt_w*sin(2.5*pi*$)">
                                          <p:val>
                                            <p:fltVal val="0"/>
                                          </p:val>
                                        </p:tav>
                                        <p:tav tm="100000">
                                          <p:val>
                                            <p:fltVal val="1"/>
                                          </p:val>
                                        </p:tav>
                                      </p:tavLst>
                                    </p:anim>
                                    <p:anim calcmode="lin" valueType="num">
                                      <p:cBhvr>
                                        <p:cTn id="4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481164" y="4975293"/>
            <a:ext cx="3677429" cy="901407"/>
            <a:chOff x="0" y="0"/>
            <a:chExt cx="1268470" cy="310926"/>
          </a:xfrm>
        </p:grpSpPr>
        <p:sp>
          <p:nvSpPr>
            <p:cNvPr id="6" name="Freeform 6"/>
            <p:cNvSpPr/>
            <p:nvPr/>
          </p:nvSpPr>
          <p:spPr>
            <a:xfrm>
              <a:off x="0" y="0"/>
              <a:ext cx="1268470" cy="310926"/>
            </a:xfrm>
            <a:custGeom>
              <a:avLst/>
              <a:gdLst/>
              <a:ahLst/>
              <a:cxnLst/>
              <a:rect l="l" t="t" r="r" b="b"/>
              <a:pathLst>
                <a:path w="1268470" h="310926">
                  <a:moveTo>
                    <a:pt x="136841" y="0"/>
                  </a:moveTo>
                  <a:lnTo>
                    <a:pt x="1131629" y="0"/>
                  </a:lnTo>
                  <a:cubicBezTo>
                    <a:pt x="1207204" y="0"/>
                    <a:pt x="1268470" y="61266"/>
                    <a:pt x="1268470" y="136841"/>
                  </a:cubicBezTo>
                  <a:lnTo>
                    <a:pt x="1268470" y="174085"/>
                  </a:lnTo>
                  <a:cubicBezTo>
                    <a:pt x="1268470" y="249660"/>
                    <a:pt x="1207204" y="310926"/>
                    <a:pt x="1131629" y="310926"/>
                  </a:cubicBezTo>
                  <a:lnTo>
                    <a:pt x="136841" y="310926"/>
                  </a:lnTo>
                  <a:cubicBezTo>
                    <a:pt x="61266" y="310926"/>
                    <a:pt x="0" y="249660"/>
                    <a:pt x="0" y="174085"/>
                  </a:cubicBezTo>
                  <a:lnTo>
                    <a:pt x="0" y="136841"/>
                  </a:lnTo>
                  <a:cubicBezTo>
                    <a:pt x="0" y="61266"/>
                    <a:pt x="61266" y="0"/>
                    <a:pt x="136841"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57150"/>
              <a:ext cx="1268470" cy="368076"/>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696955" y="1070704"/>
            <a:ext cx="14894091" cy="1632482"/>
          </a:xfrm>
          <a:prstGeom prst="rect">
            <a:avLst/>
          </a:prstGeom>
        </p:spPr>
        <p:txBody>
          <a:bodyPr lIns="0" tIns="0" rIns="0" bIns="0" rtlCol="0" anchor="t">
            <a:spAutoFit/>
          </a:bodyPr>
          <a:lstStyle/>
          <a:p>
            <a:pPr algn="ctr">
              <a:lnSpc>
                <a:spcPts val="13118"/>
              </a:lnSpc>
              <a:spcBef>
                <a:spcPct val="0"/>
              </a:spcBef>
            </a:pPr>
            <a:r>
              <a:rPr lang="en-US" sz="9370">
                <a:solidFill>
                  <a:srgbClr val="CF623E"/>
                </a:solidFill>
                <a:latin typeface="Bobby Jones"/>
                <a:ea typeface="Bobby Jones"/>
                <a:cs typeface="Bobby Jones"/>
                <a:sym typeface="Bobby Jones"/>
              </a:rPr>
              <a:t>Contact Us</a:t>
            </a:r>
          </a:p>
        </p:txBody>
      </p:sp>
      <p:sp>
        <p:nvSpPr>
          <p:cNvPr id="9" name="TextBox 9"/>
          <p:cNvSpPr txBox="1"/>
          <p:nvPr/>
        </p:nvSpPr>
        <p:spPr>
          <a:xfrm>
            <a:off x="1697266" y="2674610"/>
            <a:ext cx="14705935" cy="1767150"/>
          </a:xfrm>
          <a:prstGeom prst="rect">
            <a:avLst/>
          </a:prstGeom>
        </p:spPr>
        <p:txBody>
          <a:bodyPr lIns="0" tIns="0" rIns="0" bIns="0" rtlCol="0" anchor="t">
            <a:spAutoFit/>
          </a:bodyPr>
          <a:lstStyle/>
          <a:p>
            <a:pPr algn="ctr">
              <a:lnSpc>
                <a:spcPts val="7073"/>
              </a:lnSpc>
              <a:spcBef>
                <a:spcPct val="0"/>
              </a:spcBef>
            </a:pPr>
            <a:r>
              <a:rPr lang="en-US" sz="5052">
                <a:solidFill>
                  <a:srgbClr val="515070"/>
                </a:solidFill>
                <a:latin typeface="Lilita One"/>
                <a:ea typeface="Lilita One"/>
                <a:cs typeface="Lilita One"/>
                <a:sym typeface="Lilita One"/>
              </a:rPr>
              <a:t>In your syllabus, it is beneficial to include Abilities Office Details</a:t>
            </a:r>
          </a:p>
        </p:txBody>
      </p:sp>
      <p:sp>
        <p:nvSpPr>
          <p:cNvPr id="10" name="TextBox 10"/>
          <p:cNvSpPr txBox="1"/>
          <p:nvPr/>
        </p:nvSpPr>
        <p:spPr>
          <a:xfrm>
            <a:off x="11481164" y="4598793"/>
            <a:ext cx="5227025" cy="3857072"/>
          </a:xfrm>
          <a:prstGeom prst="rect">
            <a:avLst/>
          </a:prstGeom>
        </p:spPr>
        <p:txBody>
          <a:bodyPr lIns="0" tIns="0" rIns="0" bIns="0" rtlCol="0" anchor="t">
            <a:spAutoFit/>
          </a:bodyPr>
          <a:lstStyle/>
          <a:p>
            <a:pPr algn="ctr">
              <a:lnSpc>
                <a:spcPts val="4356"/>
              </a:lnSpc>
            </a:pPr>
            <a:r>
              <a:rPr lang="en-US" sz="3111">
                <a:solidFill>
                  <a:srgbClr val="515070"/>
                </a:solidFill>
                <a:latin typeface="Lilita One"/>
                <a:ea typeface="Lilita One"/>
                <a:cs typeface="Lilita One"/>
                <a:sym typeface="Lilita One"/>
              </a:rPr>
              <a:t>“When faculty mention accessibility in their syllabus, students are 30% more likely to seek support early in the semester.”</a:t>
            </a:r>
          </a:p>
          <a:p>
            <a:pPr algn="ctr">
              <a:lnSpc>
                <a:spcPts val="4356"/>
              </a:lnSpc>
              <a:spcBef>
                <a:spcPct val="0"/>
              </a:spcBef>
            </a:pPr>
            <a:r>
              <a:rPr lang="en-US" sz="3111">
                <a:solidFill>
                  <a:srgbClr val="515070"/>
                </a:solidFill>
                <a:latin typeface="Lilita One"/>
                <a:ea typeface="Lilita One"/>
                <a:cs typeface="Lilita One"/>
                <a:sym typeface="Lilita One"/>
              </a:rPr>
              <a:t>— University of Washington DO-IT Program, 2020</a:t>
            </a:r>
          </a:p>
        </p:txBody>
      </p:sp>
      <p:grpSp>
        <p:nvGrpSpPr>
          <p:cNvPr id="11" name="Group 11"/>
          <p:cNvGrpSpPr/>
          <p:nvPr/>
        </p:nvGrpSpPr>
        <p:grpSpPr>
          <a:xfrm>
            <a:off x="1315263" y="4520979"/>
            <a:ext cx="9248316" cy="4325447"/>
            <a:chOff x="0" y="0"/>
            <a:chExt cx="3190059" cy="1491994"/>
          </a:xfrm>
        </p:grpSpPr>
        <p:sp>
          <p:nvSpPr>
            <p:cNvPr id="12" name="Freeform 12"/>
            <p:cNvSpPr/>
            <p:nvPr/>
          </p:nvSpPr>
          <p:spPr>
            <a:xfrm>
              <a:off x="0" y="0"/>
              <a:ext cx="3190059" cy="1491994"/>
            </a:xfrm>
            <a:custGeom>
              <a:avLst/>
              <a:gdLst/>
              <a:ahLst/>
              <a:cxnLst/>
              <a:rect l="l" t="t" r="r" b="b"/>
              <a:pathLst>
                <a:path w="3190059" h="1491994">
                  <a:moveTo>
                    <a:pt x="54413" y="0"/>
                  </a:moveTo>
                  <a:lnTo>
                    <a:pt x="3135646" y="0"/>
                  </a:lnTo>
                  <a:cubicBezTo>
                    <a:pt x="3165697" y="0"/>
                    <a:pt x="3190059" y="24361"/>
                    <a:pt x="3190059" y="54413"/>
                  </a:cubicBezTo>
                  <a:lnTo>
                    <a:pt x="3190059" y="1437581"/>
                  </a:lnTo>
                  <a:cubicBezTo>
                    <a:pt x="3190059" y="1467633"/>
                    <a:pt x="3165697" y="1491994"/>
                    <a:pt x="3135646" y="1491994"/>
                  </a:cubicBezTo>
                  <a:lnTo>
                    <a:pt x="54413" y="1491994"/>
                  </a:lnTo>
                  <a:cubicBezTo>
                    <a:pt x="24361" y="1491994"/>
                    <a:pt x="0" y="1467633"/>
                    <a:pt x="0" y="1437581"/>
                  </a:cubicBezTo>
                  <a:lnTo>
                    <a:pt x="0" y="54413"/>
                  </a:lnTo>
                  <a:cubicBezTo>
                    <a:pt x="0" y="24361"/>
                    <a:pt x="24361" y="0"/>
                    <a:pt x="54413" y="0"/>
                  </a:cubicBezTo>
                  <a:close/>
                </a:path>
              </a:pathLst>
            </a:custGeom>
            <a:solidFill>
              <a:srgbClr val="FFC8AE"/>
            </a:solidFill>
            <a:ln cap="rnd">
              <a:noFill/>
              <a:prstDash val="solid"/>
              <a:round/>
            </a:ln>
          </p:spPr>
          <p:txBody>
            <a:bodyPr/>
            <a:lstStyle/>
            <a:p>
              <a:endParaRPr lang="en-US"/>
            </a:p>
          </p:txBody>
        </p:sp>
        <p:sp>
          <p:nvSpPr>
            <p:cNvPr id="13" name="TextBox 13"/>
            <p:cNvSpPr txBox="1"/>
            <p:nvPr/>
          </p:nvSpPr>
          <p:spPr>
            <a:xfrm>
              <a:off x="0" y="-19050"/>
              <a:ext cx="3190059" cy="1511044"/>
            </a:xfrm>
            <a:prstGeom prst="rect">
              <a:avLst/>
            </a:prstGeom>
          </p:spPr>
          <p:txBody>
            <a:bodyPr lIns="50800" tIns="50800" rIns="50800" bIns="50800" rtlCol="0" anchor="ctr"/>
            <a:lstStyle/>
            <a:p>
              <a:pPr marL="0" lvl="0" indent="0" algn="ctr">
                <a:lnSpc>
                  <a:spcPts val="2724"/>
                </a:lnSpc>
                <a:spcBef>
                  <a:spcPct val="0"/>
                </a:spcBef>
              </a:pPr>
              <a:endParaRPr/>
            </a:p>
          </p:txBody>
        </p:sp>
      </p:grpSp>
      <p:sp>
        <p:nvSpPr>
          <p:cNvPr id="14" name="TextBox 14"/>
          <p:cNvSpPr txBox="1"/>
          <p:nvPr/>
        </p:nvSpPr>
        <p:spPr>
          <a:xfrm>
            <a:off x="1569858" y="4800185"/>
            <a:ext cx="5073114" cy="534263"/>
          </a:xfrm>
          <a:prstGeom prst="rect">
            <a:avLst/>
          </a:prstGeom>
        </p:spPr>
        <p:txBody>
          <a:bodyPr lIns="0" tIns="0" rIns="0" bIns="0" rtlCol="0" anchor="t">
            <a:spAutoFit/>
          </a:bodyPr>
          <a:lstStyle/>
          <a:p>
            <a:pPr algn="l">
              <a:lnSpc>
                <a:spcPts val="4225"/>
              </a:lnSpc>
            </a:pPr>
            <a:r>
              <a:rPr lang="en-US" sz="3380" b="1" spc="-67">
                <a:solidFill>
                  <a:srgbClr val="866255"/>
                </a:solidFill>
                <a:latin typeface="DM Sans Bold"/>
                <a:ea typeface="DM Sans Bold"/>
                <a:cs typeface="DM Sans Bold"/>
                <a:sym typeface="DM Sans Bold"/>
              </a:rPr>
              <a:t>Abilities Office</a:t>
            </a:r>
          </a:p>
        </p:txBody>
      </p:sp>
      <p:sp>
        <p:nvSpPr>
          <p:cNvPr id="15" name="TextBox 15"/>
          <p:cNvSpPr txBox="1"/>
          <p:nvPr/>
        </p:nvSpPr>
        <p:spPr>
          <a:xfrm>
            <a:off x="3582340" y="6546379"/>
            <a:ext cx="5073114" cy="2144303"/>
          </a:xfrm>
          <a:prstGeom prst="rect">
            <a:avLst/>
          </a:prstGeom>
        </p:spPr>
        <p:txBody>
          <a:bodyPr lIns="0" tIns="0" rIns="0" bIns="0" rtlCol="0" anchor="t">
            <a:spAutoFit/>
          </a:bodyPr>
          <a:lstStyle/>
          <a:p>
            <a:pPr algn="l">
              <a:lnSpc>
                <a:spcPts val="4225"/>
              </a:lnSpc>
            </a:pPr>
            <a:r>
              <a:rPr lang="en-US" sz="3380" spc="-67">
                <a:solidFill>
                  <a:srgbClr val="866255"/>
                </a:solidFill>
                <a:latin typeface="DM Sans"/>
                <a:ea typeface="DM Sans"/>
                <a:cs typeface="DM Sans"/>
                <a:sym typeface="DM Sans"/>
              </a:rPr>
              <a:t>Phone: </a:t>
            </a:r>
            <a:r>
              <a:rPr lang="en-US" sz="3380" u="sng" spc="-67">
                <a:solidFill>
                  <a:srgbClr val="866255"/>
                </a:solidFill>
                <a:latin typeface="DM Sans"/>
                <a:ea typeface="DM Sans"/>
                <a:cs typeface="DM Sans"/>
                <a:sym typeface="DM Sans"/>
                <a:hlinkClick r:id="rId2" tooltip="tel:(773)%20995-2380"/>
              </a:rPr>
              <a:t>(773) 995-2380</a:t>
            </a:r>
          </a:p>
          <a:p>
            <a:pPr algn="l">
              <a:lnSpc>
                <a:spcPts val="4225"/>
              </a:lnSpc>
            </a:pPr>
            <a:r>
              <a:rPr lang="en-US" sz="3380" spc="-67">
                <a:solidFill>
                  <a:srgbClr val="866255"/>
                </a:solidFill>
                <a:latin typeface="DM Sans"/>
                <a:ea typeface="DM Sans"/>
                <a:cs typeface="DM Sans"/>
                <a:sym typeface="DM Sans"/>
              </a:rPr>
              <a:t>Fax: </a:t>
            </a:r>
            <a:r>
              <a:rPr lang="en-US" sz="3380" u="sng" spc="-67">
                <a:solidFill>
                  <a:srgbClr val="866255"/>
                </a:solidFill>
                <a:latin typeface="DM Sans"/>
                <a:ea typeface="DM Sans"/>
                <a:cs typeface="DM Sans"/>
                <a:sym typeface="DM Sans"/>
                <a:hlinkClick r:id="rId3" tooltip="tel:(773)%20995-3563"/>
              </a:rPr>
              <a:t>(773) 995-3563</a:t>
            </a:r>
          </a:p>
          <a:p>
            <a:pPr algn="l">
              <a:lnSpc>
                <a:spcPts val="4225"/>
              </a:lnSpc>
            </a:pPr>
            <a:r>
              <a:rPr lang="en-US" sz="3380" spc="-67">
                <a:solidFill>
                  <a:srgbClr val="866255"/>
                </a:solidFill>
                <a:latin typeface="DM Sans"/>
                <a:ea typeface="DM Sans"/>
                <a:cs typeface="DM Sans"/>
                <a:sym typeface="DM Sans"/>
              </a:rPr>
              <a:t>Email: </a:t>
            </a:r>
            <a:r>
              <a:rPr lang="en-US" sz="3380" u="sng" spc="-67">
                <a:solidFill>
                  <a:srgbClr val="866255"/>
                </a:solidFill>
                <a:latin typeface="DM Sans"/>
                <a:ea typeface="DM Sans"/>
                <a:cs typeface="DM Sans"/>
                <a:sym typeface="DM Sans"/>
                <a:hlinkClick r:id="rId4" tooltip="mailto:abilities@csu.edu"/>
              </a:rPr>
              <a:t>abilities@csu.edu</a:t>
            </a:r>
          </a:p>
          <a:p>
            <a:pPr algn="l">
              <a:lnSpc>
                <a:spcPts val="4225"/>
              </a:lnSpc>
            </a:pPr>
            <a:endParaRPr lang="en-US" sz="3380" u="sng" spc="-67">
              <a:solidFill>
                <a:srgbClr val="866255"/>
              </a:solidFill>
              <a:latin typeface="DM Sans"/>
              <a:ea typeface="DM Sans"/>
              <a:cs typeface="DM Sans"/>
              <a:sym typeface="DM Sans"/>
              <a:hlinkClick r:id="rId4" tooltip="mailto:abilities@csu.edu"/>
            </a:endParaRPr>
          </a:p>
        </p:txBody>
      </p:sp>
      <p:sp>
        <p:nvSpPr>
          <p:cNvPr id="16" name="TextBox 16"/>
          <p:cNvSpPr txBox="1"/>
          <p:nvPr/>
        </p:nvSpPr>
        <p:spPr>
          <a:xfrm>
            <a:off x="1569858" y="5330179"/>
            <a:ext cx="9098079" cy="1070943"/>
          </a:xfrm>
          <a:prstGeom prst="rect">
            <a:avLst/>
          </a:prstGeom>
        </p:spPr>
        <p:txBody>
          <a:bodyPr lIns="0" tIns="0" rIns="0" bIns="0" rtlCol="0" anchor="t">
            <a:spAutoFit/>
          </a:bodyPr>
          <a:lstStyle/>
          <a:p>
            <a:pPr algn="l">
              <a:lnSpc>
                <a:spcPts val="4225"/>
              </a:lnSpc>
            </a:pPr>
            <a:r>
              <a:rPr lang="en-US" sz="3380" spc="-67">
                <a:solidFill>
                  <a:srgbClr val="866255"/>
                </a:solidFill>
                <a:latin typeface="DM Sans"/>
                <a:ea typeface="DM Sans"/>
                <a:cs typeface="DM Sans"/>
                <a:sym typeface="DM Sans"/>
              </a:rPr>
              <a:t>Cordell Reed Student Union Building </a:t>
            </a:r>
          </a:p>
          <a:p>
            <a:pPr algn="l">
              <a:lnSpc>
                <a:spcPts val="4225"/>
              </a:lnSpc>
            </a:pPr>
            <a:r>
              <a:rPr lang="en-US" sz="3380" spc="-67">
                <a:solidFill>
                  <a:srgbClr val="866255"/>
                </a:solidFill>
                <a:latin typeface="DM Sans"/>
                <a:ea typeface="DM Sans"/>
                <a:cs typeface="DM Sans"/>
                <a:sym typeface="DM Sans"/>
              </a:rPr>
              <a:t>(CRSUB), Suite 160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533414" y="944477"/>
            <a:ext cx="5221172" cy="1667246"/>
          </a:xfrm>
          <a:prstGeom prst="rect">
            <a:avLst/>
          </a:prstGeom>
        </p:spPr>
        <p:txBody>
          <a:bodyPr lIns="0" tIns="0" rIns="0" bIns="0" rtlCol="0" anchor="t">
            <a:spAutoFit/>
          </a:bodyPr>
          <a:lstStyle/>
          <a:p>
            <a:pPr algn="ctr">
              <a:lnSpc>
                <a:spcPts val="12051"/>
              </a:lnSpc>
              <a:spcBef>
                <a:spcPct val="0"/>
              </a:spcBef>
            </a:pPr>
            <a:r>
              <a:rPr lang="en-US" sz="8608">
                <a:solidFill>
                  <a:srgbClr val="CF623E"/>
                </a:solidFill>
                <a:latin typeface="Bobby Jones"/>
                <a:ea typeface="Bobby Jones"/>
                <a:cs typeface="Bobby Jones"/>
                <a:sym typeface="Bobby Jones"/>
              </a:rPr>
              <a:t>Thank You!</a:t>
            </a:r>
          </a:p>
        </p:txBody>
      </p:sp>
      <p:sp>
        <p:nvSpPr>
          <p:cNvPr id="7" name="TextBox 7"/>
          <p:cNvSpPr txBox="1"/>
          <p:nvPr/>
        </p:nvSpPr>
        <p:spPr>
          <a:xfrm>
            <a:off x="2932726" y="2279156"/>
            <a:ext cx="12422547" cy="2413412"/>
          </a:xfrm>
          <a:prstGeom prst="rect">
            <a:avLst/>
          </a:prstGeom>
        </p:spPr>
        <p:txBody>
          <a:bodyPr lIns="0" tIns="0" rIns="0" bIns="0" rtlCol="0" anchor="t">
            <a:spAutoFit/>
          </a:bodyPr>
          <a:lstStyle/>
          <a:p>
            <a:pPr algn="ctr">
              <a:lnSpc>
                <a:spcPts val="10763"/>
              </a:lnSpc>
              <a:spcBef>
                <a:spcPct val="0"/>
              </a:spcBef>
            </a:pPr>
            <a:r>
              <a:rPr lang="en-US" sz="7688">
                <a:solidFill>
                  <a:srgbClr val="CF623E"/>
                </a:solidFill>
                <a:latin typeface="Bobby Jones"/>
                <a:ea typeface="Bobby Jones"/>
                <a:cs typeface="Bobby Jones"/>
                <a:sym typeface="Bobby Jones"/>
              </a:rPr>
              <a:t>Next: Navigating The Website </a:t>
            </a:r>
          </a:p>
        </p:txBody>
      </p:sp>
      <p:sp>
        <p:nvSpPr>
          <p:cNvPr id="9" name="Freeform 5">
            <a:extLst>
              <a:ext uri="{FF2B5EF4-FFF2-40B4-BE49-F238E27FC236}">
                <a16:creationId xmlns:a16="http://schemas.microsoft.com/office/drawing/2014/main" id="{61F4DD5A-5728-A772-5CD2-1D09127B7BD6}"/>
              </a:ext>
            </a:extLst>
          </p:cNvPr>
          <p:cNvSpPr/>
          <p:nvPr/>
        </p:nvSpPr>
        <p:spPr>
          <a:xfrm>
            <a:off x="1721049" y="4831314"/>
            <a:ext cx="14155299" cy="4430637"/>
          </a:xfrm>
          <a:custGeom>
            <a:avLst/>
            <a:gdLst/>
            <a:ahLst/>
            <a:cxnLst/>
            <a:rect l="l" t="t" r="r" b="b"/>
            <a:pathLst>
              <a:path w="13117576" h="3934335">
                <a:moveTo>
                  <a:pt x="0" y="0"/>
                </a:moveTo>
                <a:lnTo>
                  <a:pt x="13117577" y="0"/>
                </a:lnTo>
                <a:lnTo>
                  <a:pt x="13117577" y="3934335"/>
                </a:lnTo>
                <a:lnTo>
                  <a:pt x="0" y="3934335"/>
                </a:lnTo>
                <a:lnTo>
                  <a:pt x="0" y="0"/>
                </a:lnTo>
                <a:close/>
              </a:path>
            </a:pathLst>
          </a:custGeom>
          <a:blipFill>
            <a:blip r:embed="rId2"/>
            <a:stretch>
              <a:fillRect t="-359" b="-35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sp>
        <p:nvSpPr>
          <p:cNvPr id="2" name="Freeform 2"/>
          <p:cNvSpPr/>
          <p:nvPr/>
        </p:nvSpPr>
        <p:spPr>
          <a:xfrm>
            <a:off x="-2353667" y="-1060759"/>
            <a:ext cx="22995334" cy="13042964"/>
          </a:xfrm>
          <a:custGeom>
            <a:avLst/>
            <a:gdLst/>
            <a:ahLst/>
            <a:cxnLst/>
            <a:rect l="l" t="t" r="r" b="b"/>
            <a:pathLst>
              <a:path w="22995334" h="13042964">
                <a:moveTo>
                  <a:pt x="0" y="0"/>
                </a:moveTo>
                <a:lnTo>
                  <a:pt x="22995334" y="0"/>
                </a:lnTo>
                <a:lnTo>
                  <a:pt x="22995334" y="13042964"/>
                </a:lnTo>
                <a:lnTo>
                  <a:pt x="0" y="13042964"/>
                </a:lnTo>
                <a:lnTo>
                  <a:pt x="0" y="0"/>
                </a:lnTo>
                <a:close/>
              </a:path>
            </a:pathLst>
          </a:custGeom>
          <a:blipFill>
            <a:blip r:embed="rId4"/>
            <a:stretch>
              <a:fillRect t="-4434" b="-4434"/>
            </a:stretch>
          </a:blipFill>
        </p:spPr>
        <p:txBody>
          <a:bodyPr/>
          <a:lstStyle/>
          <a:p>
            <a:endParaRPr lang="en-US"/>
          </a:p>
        </p:txBody>
      </p:sp>
      <p:pic>
        <p:nvPicPr>
          <p:cNvPr id="3" name="trim.CC3CF189-D896-47E4-9593-5B760D5429FB.MOV">
            <a:hlinkClick r:id="" action="ppaction://media"/>
            <a:extLst>
              <a:ext uri="{FF2B5EF4-FFF2-40B4-BE49-F238E27FC236}">
                <a16:creationId xmlns:a16="http://schemas.microsoft.com/office/drawing/2014/main" id="{9628FFF8-B32E-98EF-AAF4-AF6788A290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9102" y="1364075"/>
            <a:ext cx="11285656" cy="63651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488062" y="6154787"/>
            <a:ext cx="13117576" cy="3934335"/>
          </a:xfrm>
          <a:custGeom>
            <a:avLst/>
            <a:gdLst/>
            <a:ahLst/>
            <a:cxnLst/>
            <a:rect l="l" t="t" r="r" b="b"/>
            <a:pathLst>
              <a:path w="13117576" h="3934335">
                <a:moveTo>
                  <a:pt x="0" y="0"/>
                </a:moveTo>
                <a:lnTo>
                  <a:pt x="13117577" y="0"/>
                </a:lnTo>
                <a:lnTo>
                  <a:pt x="13117577" y="3934335"/>
                </a:lnTo>
                <a:lnTo>
                  <a:pt x="0" y="3934335"/>
                </a:lnTo>
                <a:lnTo>
                  <a:pt x="0" y="0"/>
                </a:lnTo>
                <a:close/>
              </a:path>
            </a:pathLst>
          </a:custGeom>
          <a:blipFill>
            <a:blip r:embed="rId2"/>
            <a:stretch>
              <a:fillRect t="-359" b="-359"/>
            </a:stretch>
          </a:blipFill>
        </p:spPr>
        <p:txBody>
          <a:bodyPr/>
          <a:lstStyle/>
          <a:p>
            <a:endParaRPr lang="en-US"/>
          </a:p>
        </p:txBody>
      </p:sp>
      <p:sp>
        <p:nvSpPr>
          <p:cNvPr id="6" name="TextBox 6"/>
          <p:cNvSpPr txBox="1"/>
          <p:nvPr/>
        </p:nvSpPr>
        <p:spPr>
          <a:xfrm>
            <a:off x="2017976" y="1339001"/>
            <a:ext cx="14252048" cy="3911600"/>
          </a:xfrm>
          <a:prstGeom prst="rect">
            <a:avLst/>
          </a:prstGeom>
        </p:spPr>
        <p:txBody>
          <a:bodyPr lIns="0" tIns="0" rIns="0" bIns="0" rtlCol="0" anchor="t">
            <a:spAutoFit/>
          </a:bodyPr>
          <a:lstStyle/>
          <a:p>
            <a:pPr algn="ctr">
              <a:lnSpc>
                <a:spcPts val="8959"/>
              </a:lnSpc>
            </a:pPr>
            <a:r>
              <a:rPr lang="en-US" sz="6399">
                <a:solidFill>
                  <a:srgbClr val="CF623E"/>
                </a:solidFill>
                <a:latin typeface="Bobby Jones"/>
                <a:ea typeface="Bobby Jones"/>
                <a:cs typeface="Bobby Jones"/>
                <a:sym typeface="Bobby Jones"/>
              </a:rPr>
              <a:t>Understanding the Abilities Office and How We Work Together</a:t>
            </a:r>
          </a:p>
          <a:p>
            <a:pPr algn="ctr">
              <a:lnSpc>
                <a:spcPts val="13439"/>
              </a:lnSpc>
              <a:spcBef>
                <a:spcPct val="0"/>
              </a:spcBef>
            </a:pPr>
            <a:endParaRPr lang="en-US" sz="6399">
              <a:solidFill>
                <a:srgbClr val="CF623E"/>
              </a:solidFill>
              <a:latin typeface="Bobby Jones"/>
              <a:ea typeface="Bobby Jones"/>
              <a:cs typeface="Bobby Jones"/>
              <a:sym typeface="Bobby Jones"/>
            </a:endParaRPr>
          </a:p>
        </p:txBody>
      </p:sp>
      <p:sp>
        <p:nvSpPr>
          <p:cNvPr id="7" name="TextBox 7"/>
          <p:cNvSpPr txBox="1"/>
          <p:nvPr/>
        </p:nvSpPr>
        <p:spPr>
          <a:xfrm>
            <a:off x="2818586" y="3981236"/>
            <a:ext cx="12650827" cy="2472055"/>
          </a:xfrm>
          <a:prstGeom prst="rect">
            <a:avLst/>
          </a:prstGeom>
        </p:spPr>
        <p:txBody>
          <a:bodyPr lIns="0" tIns="0" rIns="0" bIns="0" rtlCol="0" anchor="t">
            <a:spAutoFit/>
          </a:bodyPr>
          <a:lstStyle/>
          <a:p>
            <a:pPr algn="just">
              <a:lnSpc>
                <a:spcPts val="3919"/>
              </a:lnSpc>
            </a:pPr>
            <a:r>
              <a:rPr lang="en-US" sz="2799">
                <a:solidFill>
                  <a:srgbClr val="CF623E"/>
                </a:solidFill>
                <a:latin typeface="Bobby Jones"/>
                <a:ea typeface="Bobby Jones"/>
                <a:cs typeface="Bobby Jones"/>
                <a:sym typeface="Bobby Jones"/>
              </a:rPr>
              <a:t>At Chicago State University, accessibility is everyone’s responsibility. This guide helps faculty understand how the Abilities Office supports students and faculty, how accommodations work, and where to find the tools and guidance you need to make your classroom inclusive.</a:t>
            </a:r>
          </a:p>
          <a:p>
            <a:pPr algn="just">
              <a:lnSpc>
                <a:spcPts val="3919"/>
              </a:lnSpc>
              <a:spcBef>
                <a:spcPct val="0"/>
              </a:spcBef>
            </a:pPr>
            <a:endParaRPr lang="en-US" sz="2799">
              <a:solidFill>
                <a:srgbClr val="CF623E"/>
              </a:solidFill>
              <a:latin typeface="Bobby Jones"/>
              <a:ea typeface="Bobby Jones"/>
              <a:cs typeface="Bobby Jones"/>
              <a:sym typeface="Bobby Jone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387689" y="3343785"/>
            <a:ext cx="13512623" cy="3728917"/>
          </a:xfrm>
          <a:prstGeom prst="rect">
            <a:avLst/>
          </a:prstGeom>
        </p:spPr>
        <p:txBody>
          <a:bodyPr lIns="0" tIns="0" rIns="0" bIns="0" rtlCol="0" anchor="t">
            <a:spAutoFit/>
          </a:bodyPr>
          <a:lstStyle/>
          <a:p>
            <a:pPr marL="651917" lvl="1" indent="-325958" algn="just">
              <a:lnSpc>
                <a:spcPts val="4227"/>
              </a:lnSpc>
              <a:buFont typeface="Arial"/>
              <a:buChar char="•"/>
            </a:pPr>
            <a:r>
              <a:rPr lang="en-US" sz="3019">
                <a:solidFill>
                  <a:srgbClr val="CF623E"/>
                </a:solidFill>
                <a:latin typeface="Bobby Jones"/>
                <a:ea typeface="Bobby Jones"/>
                <a:cs typeface="Bobby Jones"/>
                <a:sym typeface="Bobby Jones"/>
              </a:rPr>
              <a:t>The Abilities Office is dedicated to building an inclusive, accessible, and equal-opportunity campus for all CSU students.</a:t>
            </a:r>
          </a:p>
          <a:p>
            <a:pPr marL="651917" lvl="1" indent="-325958" algn="just">
              <a:lnSpc>
                <a:spcPts val="4227"/>
              </a:lnSpc>
              <a:buFont typeface="Arial"/>
              <a:buChar char="•"/>
            </a:pPr>
            <a:r>
              <a:rPr lang="en-US" sz="3019">
                <a:solidFill>
                  <a:srgbClr val="CF623E"/>
                </a:solidFill>
                <a:latin typeface="Bobby Jones"/>
                <a:ea typeface="Bobby Jones"/>
                <a:cs typeface="Bobby Jones"/>
                <a:sym typeface="Bobby Jones"/>
              </a:rPr>
              <a:t>We partner with students who have verified disabilities to ensure they receive the academic and classroom support they need to succeed.</a:t>
            </a:r>
          </a:p>
          <a:p>
            <a:pPr marL="651917" lvl="1" indent="-325958" algn="just">
              <a:lnSpc>
                <a:spcPts val="4227"/>
              </a:lnSpc>
              <a:buFont typeface="Arial"/>
              <a:buChar char="•"/>
            </a:pPr>
            <a:r>
              <a:rPr lang="en-US" sz="3019">
                <a:solidFill>
                  <a:srgbClr val="CF623E"/>
                </a:solidFill>
                <a:latin typeface="Bobby Jones"/>
                <a:ea typeface="Bobby Jones"/>
                <a:cs typeface="Bobby Jones"/>
                <a:sym typeface="Bobby Jones"/>
              </a:rPr>
              <a:t>We support faculty with education, Training, &amp; problem-Solving</a:t>
            </a:r>
          </a:p>
          <a:p>
            <a:pPr marL="651917" lvl="1" indent="-325958" algn="just">
              <a:lnSpc>
                <a:spcPts val="4227"/>
              </a:lnSpc>
              <a:spcBef>
                <a:spcPct val="0"/>
              </a:spcBef>
              <a:buFont typeface="Arial"/>
              <a:buChar char="•"/>
            </a:pPr>
            <a:r>
              <a:rPr lang="en-US" sz="3019">
                <a:solidFill>
                  <a:srgbClr val="CF623E"/>
                </a:solidFill>
                <a:latin typeface="Bobby Jones"/>
                <a:ea typeface="Bobby Jones"/>
                <a:cs typeface="Bobby Jones"/>
                <a:sym typeface="Bobby Jones"/>
              </a:rPr>
              <a:t>Our accommodations align with Section 504 of the Rehabilitation Act and the Americans with Disabilities Act (ADA) as amended.</a:t>
            </a:r>
          </a:p>
        </p:txBody>
      </p:sp>
      <p:sp>
        <p:nvSpPr>
          <p:cNvPr id="6" name="Freeform 6"/>
          <p:cNvSpPr/>
          <p:nvPr/>
        </p:nvSpPr>
        <p:spPr>
          <a:xfrm>
            <a:off x="3717994" y="7462953"/>
            <a:ext cx="1509040" cy="1509040"/>
          </a:xfrm>
          <a:custGeom>
            <a:avLst/>
            <a:gdLst/>
            <a:ahLst/>
            <a:cxnLst/>
            <a:rect l="l" t="t" r="r" b="b"/>
            <a:pathLst>
              <a:path w="1509040" h="1509040">
                <a:moveTo>
                  <a:pt x="0" y="0"/>
                </a:moveTo>
                <a:lnTo>
                  <a:pt x="1509040" y="0"/>
                </a:lnTo>
                <a:lnTo>
                  <a:pt x="1509040" y="1509040"/>
                </a:lnTo>
                <a:lnTo>
                  <a:pt x="0" y="15090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393198" y="7353505"/>
            <a:ext cx="7315200" cy="1618488"/>
          </a:xfrm>
          <a:custGeom>
            <a:avLst/>
            <a:gdLst/>
            <a:ahLst/>
            <a:cxnLst/>
            <a:rect l="l" t="t" r="r" b="b"/>
            <a:pathLst>
              <a:path w="7315200" h="1618488">
                <a:moveTo>
                  <a:pt x="0" y="0"/>
                </a:moveTo>
                <a:lnTo>
                  <a:pt x="7315200" y="0"/>
                </a:lnTo>
                <a:lnTo>
                  <a:pt x="7315200" y="1618488"/>
                </a:lnTo>
                <a:lnTo>
                  <a:pt x="0" y="1618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2017976" y="1221427"/>
            <a:ext cx="14252048" cy="1661160"/>
          </a:xfrm>
          <a:prstGeom prst="rect">
            <a:avLst/>
          </a:prstGeom>
        </p:spPr>
        <p:txBody>
          <a:bodyPr lIns="0" tIns="0" rIns="0" bIns="0" rtlCol="0" anchor="t">
            <a:spAutoFit/>
          </a:bodyPr>
          <a:lstStyle/>
          <a:p>
            <a:pPr algn="ctr">
              <a:lnSpc>
                <a:spcPts val="13439"/>
              </a:lnSpc>
              <a:spcBef>
                <a:spcPct val="0"/>
              </a:spcBef>
            </a:pPr>
            <a:r>
              <a:rPr lang="en-US" sz="9600">
                <a:solidFill>
                  <a:srgbClr val="CF623E"/>
                </a:solidFill>
                <a:latin typeface="Bobby Jones"/>
                <a:ea typeface="Bobby Jones"/>
                <a:cs typeface="Bobby Jones"/>
                <a:sym typeface="Bobby Jones"/>
              </a:rPr>
              <a:t>About The Abilities Office</a:t>
            </a:r>
          </a:p>
        </p:txBody>
      </p:sp>
      <p:sp>
        <p:nvSpPr>
          <p:cNvPr id="9" name="TextBox 9"/>
          <p:cNvSpPr txBox="1"/>
          <p:nvPr/>
        </p:nvSpPr>
        <p:spPr>
          <a:xfrm>
            <a:off x="6721873" y="7573583"/>
            <a:ext cx="5705433" cy="1249680"/>
          </a:xfrm>
          <a:prstGeom prst="rect">
            <a:avLst/>
          </a:prstGeom>
        </p:spPr>
        <p:txBody>
          <a:bodyPr lIns="0" tIns="0" rIns="0" bIns="0" rtlCol="0" anchor="t">
            <a:spAutoFit/>
          </a:bodyPr>
          <a:lstStyle/>
          <a:p>
            <a:pPr algn="just">
              <a:lnSpc>
                <a:spcPts val="2520"/>
              </a:lnSpc>
            </a:pPr>
            <a:r>
              <a:rPr lang="en-US" sz="1800">
                <a:solidFill>
                  <a:srgbClr val="000000"/>
                </a:solidFill>
                <a:latin typeface="Bobby Jones"/>
                <a:ea typeface="Bobby Jones"/>
                <a:cs typeface="Bobby Jones"/>
                <a:sym typeface="Bobby Jones"/>
              </a:rPr>
              <a:t>“According to the National Center for Education Statistics, about 21% of undergraduates report having a disability.”</a:t>
            </a:r>
          </a:p>
          <a:p>
            <a:pPr algn="just">
              <a:lnSpc>
                <a:spcPts val="2520"/>
              </a:lnSpc>
              <a:spcBef>
                <a:spcPct val="0"/>
              </a:spcBef>
            </a:pPr>
            <a:r>
              <a:rPr lang="en-US" sz="1800">
                <a:solidFill>
                  <a:srgbClr val="000000"/>
                </a:solidFill>
                <a:latin typeface="Bobby Jones"/>
                <a:ea typeface="Bobby Jones"/>
                <a:cs typeface="Bobby Jones"/>
                <a:sym typeface="Bobby Jones"/>
              </a:rPr>
              <a:t>— U.S. Department of Education, 2023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26"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80">
                                          <p:stCondLst>
                                            <p:cond delay="0"/>
                                          </p:stCondLst>
                                        </p:cTn>
                                        <p:tgtEl>
                                          <p:spTgt spid="6"/>
                                        </p:tgtEl>
                                      </p:cBhvr>
                                    </p:animEffect>
                                    <p:anim calcmode="lin" valueType="num">
                                      <p:cBhvr>
                                        <p:cTn id="3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gtEl>
                                      </p:cBhvr>
                                      <p:to x="100000" y="60000"/>
                                    </p:animScale>
                                    <p:animScale>
                                      <p:cBhvr>
                                        <p:cTn id="41" dur="166" decel="50000">
                                          <p:stCondLst>
                                            <p:cond delay="676"/>
                                          </p:stCondLst>
                                        </p:cTn>
                                        <p:tgtEl>
                                          <p:spTgt spid="6"/>
                                        </p:tgtEl>
                                      </p:cBhvr>
                                      <p:to x="100000" y="100000"/>
                                    </p:animScale>
                                    <p:animScale>
                                      <p:cBhvr>
                                        <p:cTn id="42" dur="26">
                                          <p:stCondLst>
                                            <p:cond delay="1312"/>
                                          </p:stCondLst>
                                        </p:cTn>
                                        <p:tgtEl>
                                          <p:spTgt spid="6"/>
                                        </p:tgtEl>
                                      </p:cBhvr>
                                      <p:to x="100000" y="80000"/>
                                    </p:animScale>
                                    <p:animScale>
                                      <p:cBhvr>
                                        <p:cTn id="43" dur="166" decel="50000">
                                          <p:stCondLst>
                                            <p:cond delay="1338"/>
                                          </p:stCondLst>
                                        </p:cTn>
                                        <p:tgtEl>
                                          <p:spTgt spid="6"/>
                                        </p:tgtEl>
                                      </p:cBhvr>
                                      <p:to x="100000" y="100000"/>
                                    </p:animScale>
                                    <p:animScale>
                                      <p:cBhvr>
                                        <p:cTn id="44" dur="26">
                                          <p:stCondLst>
                                            <p:cond delay="1642"/>
                                          </p:stCondLst>
                                        </p:cTn>
                                        <p:tgtEl>
                                          <p:spTgt spid="6"/>
                                        </p:tgtEl>
                                      </p:cBhvr>
                                      <p:to x="100000" y="90000"/>
                                    </p:animScale>
                                    <p:animScale>
                                      <p:cBhvr>
                                        <p:cTn id="45" dur="166" decel="50000">
                                          <p:stCondLst>
                                            <p:cond delay="1668"/>
                                          </p:stCondLst>
                                        </p:cTn>
                                        <p:tgtEl>
                                          <p:spTgt spid="6"/>
                                        </p:tgtEl>
                                      </p:cBhvr>
                                      <p:to x="100000" y="100000"/>
                                    </p:animScale>
                                    <p:animScale>
                                      <p:cBhvr>
                                        <p:cTn id="46" dur="26">
                                          <p:stCondLst>
                                            <p:cond delay="1808"/>
                                          </p:stCondLst>
                                        </p:cTn>
                                        <p:tgtEl>
                                          <p:spTgt spid="6"/>
                                        </p:tgtEl>
                                      </p:cBhvr>
                                      <p:to x="100000" y="95000"/>
                                    </p:animScale>
                                    <p:animScale>
                                      <p:cBhvr>
                                        <p:cTn id="47" dur="166" decel="50000">
                                          <p:stCondLst>
                                            <p:cond delay="1834"/>
                                          </p:stCondLst>
                                        </p:cTn>
                                        <p:tgtEl>
                                          <p:spTgt spid="6"/>
                                        </p:tgtEl>
                                      </p:cBhvr>
                                      <p:to x="100000" y="100000"/>
                                    </p:animScale>
                                  </p:childTnLst>
                                </p:cTn>
                              </p:par>
                            </p:childTnLst>
                          </p:cTn>
                        </p:par>
                        <p:par>
                          <p:cTn id="48" fill="hold">
                            <p:stCondLst>
                              <p:cond delay="2000"/>
                            </p:stCondLst>
                            <p:childTnLst>
                              <p:par>
                                <p:cTn id="49" presetID="32" presetClass="emph" presetSubtype="0" fill="remove" grpId="0" nodeType="afterEffect">
                                  <p:stCondLst>
                                    <p:cond delay="0"/>
                                  </p:stCondLst>
                                  <p:childTnLst>
                                    <p:animRot by="120000">
                                      <p:cBhvr>
                                        <p:cTn id="50" dur="100" fill="hold">
                                          <p:stCondLst>
                                            <p:cond delay="0"/>
                                          </p:stCondLst>
                                        </p:cTn>
                                        <p:tgtEl>
                                          <p:spTgt spid="6"/>
                                        </p:tgtEl>
                                        <p:attrNameLst>
                                          <p:attrName>r</p:attrName>
                                        </p:attrNameLst>
                                      </p:cBhvr>
                                    </p:animRot>
                                    <p:animRot by="-240000">
                                      <p:cBhvr>
                                        <p:cTn id="51" dur="200" fill="hold">
                                          <p:stCondLst>
                                            <p:cond delay="200"/>
                                          </p:stCondLst>
                                        </p:cTn>
                                        <p:tgtEl>
                                          <p:spTgt spid="6"/>
                                        </p:tgtEl>
                                        <p:attrNameLst>
                                          <p:attrName>r</p:attrName>
                                        </p:attrNameLst>
                                      </p:cBhvr>
                                    </p:animRot>
                                    <p:animRot by="240000">
                                      <p:cBhvr>
                                        <p:cTn id="52" dur="200" fill="hold">
                                          <p:stCondLst>
                                            <p:cond delay="400"/>
                                          </p:stCondLst>
                                        </p:cTn>
                                        <p:tgtEl>
                                          <p:spTgt spid="6"/>
                                        </p:tgtEl>
                                        <p:attrNameLst>
                                          <p:attrName>r</p:attrName>
                                        </p:attrNameLst>
                                      </p:cBhvr>
                                    </p:animRot>
                                    <p:animRot by="-240000">
                                      <p:cBhvr>
                                        <p:cTn id="53" dur="200" fill="hold">
                                          <p:stCondLst>
                                            <p:cond delay="600"/>
                                          </p:stCondLst>
                                        </p:cTn>
                                        <p:tgtEl>
                                          <p:spTgt spid="6"/>
                                        </p:tgtEl>
                                        <p:attrNameLst>
                                          <p:attrName>r</p:attrName>
                                        </p:attrNameLst>
                                      </p:cBhvr>
                                    </p:animRot>
                                    <p:animRot by="120000">
                                      <p:cBhvr>
                                        <p:cTn id="5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80913" y="3263095"/>
            <a:ext cx="8550916" cy="5369914"/>
            <a:chOff x="0" y="0"/>
            <a:chExt cx="11401221" cy="7159886"/>
          </a:xfrm>
        </p:grpSpPr>
        <p:grpSp>
          <p:nvGrpSpPr>
            <p:cNvPr id="6" name="Group 6"/>
            <p:cNvGrpSpPr/>
            <p:nvPr/>
          </p:nvGrpSpPr>
          <p:grpSpPr>
            <a:xfrm>
              <a:off x="0" y="0"/>
              <a:ext cx="11401221" cy="7159886"/>
              <a:chOff x="0" y="0"/>
              <a:chExt cx="6783534" cy="4260011"/>
            </a:xfrm>
          </p:grpSpPr>
          <p:sp>
            <p:nvSpPr>
              <p:cNvPr id="7" name="Freeform 7"/>
              <p:cNvSpPr/>
              <p:nvPr/>
            </p:nvSpPr>
            <p:spPr>
              <a:xfrm>
                <a:off x="0" y="0"/>
                <a:ext cx="6783534" cy="4260011"/>
              </a:xfrm>
              <a:custGeom>
                <a:avLst/>
                <a:gdLst/>
                <a:ahLst/>
                <a:cxnLst/>
                <a:rect l="l" t="t" r="r" b="b"/>
                <a:pathLst>
                  <a:path w="6783534" h="4260011">
                    <a:moveTo>
                      <a:pt x="58850" y="0"/>
                    </a:moveTo>
                    <a:lnTo>
                      <a:pt x="6724683" y="0"/>
                    </a:lnTo>
                    <a:cubicBezTo>
                      <a:pt x="6757186" y="0"/>
                      <a:pt x="6783534" y="26348"/>
                      <a:pt x="6783534" y="58850"/>
                    </a:cubicBezTo>
                    <a:lnTo>
                      <a:pt x="6783534" y="4201161"/>
                    </a:lnTo>
                    <a:cubicBezTo>
                      <a:pt x="6783534" y="4216769"/>
                      <a:pt x="6777334" y="4231737"/>
                      <a:pt x="6766297" y="4242774"/>
                    </a:cubicBezTo>
                    <a:cubicBezTo>
                      <a:pt x="6755261" y="4253811"/>
                      <a:pt x="6740292" y="4260011"/>
                      <a:pt x="6724683" y="4260011"/>
                    </a:cubicBezTo>
                    <a:lnTo>
                      <a:pt x="58850" y="4260011"/>
                    </a:lnTo>
                    <a:cubicBezTo>
                      <a:pt x="43242" y="4260011"/>
                      <a:pt x="28273" y="4253811"/>
                      <a:pt x="17237" y="4242774"/>
                    </a:cubicBezTo>
                    <a:cubicBezTo>
                      <a:pt x="6200" y="4231737"/>
                      <a:pt x="0" y="4216769"/>
                      <a:pt x="0" y="4201161"/>
                    </a:cubicBezTo>
                    <a:lnTo>
                      <a:pt x="0" y="58850"/>
                    </a:lnTo>
                    <a:cubicBezTo>
                      <a:pt x="0" y="43242"/>
                      <a:pt x="6200" y="28273"/>
                      <a:pt x="17237" y="17237"/>
                    </a:cubicBezTo>
                    <a:cubicBezTo>
                      <a:pt x="28273" y="6200"/>
                      <a:pt x="43242" y="0"/>
                      <a:pt x="58850" y="0"/>
                    </a:cubicBezTo>
                    <a:close/>
                  </a:path>
                </a:pathLst>
              </a:custGeom>
              <a:solidFill>
                <a:srgbClr val="FFC8AE"/>
              </a:solidFill>
              <a:ln cap="rnd">
                <a:noFill/>
                <a:prstDash val="solid"/>
                <a:round/>
              </a:ln>
            </p:spPr>
            <p:txBody>
              <a:bodyPr/>
              <a:lstStyle/>
              <a:p>
                <a:endParaRPr lang="en-US"/>
              </a:p>
            </p:txBody>
          </p:sp>
          <p:sp>
            <p:nvSpPr>
              <p:cNvPr id="8" name="TextBox 8"/>
              <p:cNvSpPr txBox="1"/>
              <p:nvPr/>
            </p:nvSpPr>
            <p:spPr>
              <a:xfrm>
                <a:off x="0" y="-57150"/>
                <a:ext cx="6783534" cy="431716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51637" y="210457"/>
              <a:ext cx="10869096" cy="6575848"/>
            </a:xfrm>
            <a:prstGeom prst="rect">
              <a:avLst/>
            </a:prstGeom>
          </p:spPr>
          <p:txBody>
            <a:bodyPr lIns="0" tIns="0" rIns="0" bIns="0" rtlCol="0" anchor="t">
              <a:spAutoFit/>
            </a:bodyPr>
            <a:lstStyle/>
            <a:p>
              <a:pPr algn="l">
                <a:lnSpc>
                  <a:spcPts val="3920"/>
                </a:lnSpc>
              </a:pPr>
              <a:r>
                <a:rPr lang="en-US" sz="2800" u="sng">
                  <a:solidFill>
                    <a:srgbClr val="CF623E"/>
                  </a:solidFill>
                  <a:latin typeface="Bobby Jones"/>
                  <a:ea typeface="Bobby Jones"/>
                  <a:cs typeface="Bobby Jones"/>
                  <a:sym typeface="Bobby Jones"/>
                </a:rPr>
                <a:t>We serve students with:</a:t>
              </a:r>
            </a:p>
            <a:p>
              <a:pPr marL="604521" lvl="1" indent="-302261" algn="l">
                <a:lnSpc>
                  <a:spcPts val="3920"/>
                </a:lnSpc>
                <a:buFont typeface="Arial"/>
                <a:buChar char="•"/>
              </a:pPr>
              <a:r>
                <a:rPr lang="en-US" sz="2800">
                  <a:solidFill>
                    <a:srgbClr val="CF623E"/>
                  </a:solidFill>
                  <a:latin typeface="Bobby Jones"/>
                  <a:ea typeface="Bobby Jones"/>
                  <a:cs typeface="Bobby Jones"/>
                  <a:sym typeface="Bobby Jones"/>
                </a:rPr>
                <a:t>Learning, attention, and developmental differences</a:t>
              </a:r>
            </a:p>
            <a:p>
              <a:pPr marL="604521" lvl="1" indent="-302261" algn="l">
                <a:lnSpc>
                  <a:spcPts val="3920"/>
                </a:lnSpc>
                <a:buFont typeface="Arial"/>
                <a:buChar char="•"/>
              </a:pPr>
              <a:r>
                <a:rPr lang="en-US" sz="2800">
                  <a:solidFill>
                    <a:srgbClr val="CF623E"/>
                  </a:solidFill>
                  <a:latin typeface="Bobby Jones"/>
                  <a:ea typeface="Bobby Jones"/>
                  <a:cs typeface="Bobby Jones"/>
                  <a:sym typeface="Bobby Jones"/>
                </a:rPr>
                <a:t>Physical and mobility conditions</a:t>
              </a:r>
            </a:p>
            <a:p>
              <a:pPr marL="604521" lvl="1" indent="-302261" algn="l">
                <a:lnSpc>
                  <a:spcPts val="3920"/>
                </a:lnSpc>
                <a:buFont typeface="Arial"/>
                <a:buChar char="•"/>
              </a:pPr>
              <a:r>
                <a:rPr lang="en-US" sz="2800">
                  <a:solidFill>
                    <a:srgbClr val="CF623E"/>
                  </a:solidFill>
                  <a:latin typeface="Bobby Jones"/>
                  <a:ea typeface="Bobby Jones"/>
                  <a:cs typeface="Bobby Jones"/>
                  <a:sym typeface="Bobby Jones"/>
                </a:rPr>
                <a:t>Mental health, chronic illness, and temporary injuries</a:t>
              </a:r>
            </a:p>
            <a:p>
              <a:pPr marL="604521" lvl="1" indent="-302261" algn="l">
                <a:lnSpc>
                  <a:spcPts val="3920"/>
                </a:lnSpc>
                <a:buFont typeface="Arial"/>
                <a:buChar char="•"/>
              </a:pPr>
              <a:r>
                <a:rPr lang="en-US" sz="2800">
                  <a:solidFill>
                    <a:srgbClr val="CF623E"/>
                  </a:solidFill>
                  <a:latin typeface="Bobby Jones"/>
                  <a:ea typeface="Bobby Jones"/>
                  <a:cs typeface="Bobby Jones"/>
                  <a:sym typeface="Bobby Jones"/>
                </a:rPr>
                <a:t>Vision, hearing, and sensory-related disabilities</a:t>
              </a:r>
            </a:p>
            <a:p>
              <a:pPr algn="l">
                <a:lnSpc>
                  <a:spcPts val="3920"/>
                </a:lnSpc>
              </a:pPr>
              <a:endParaRPr lang="en-US" sz="2800">
                <a:solidFill>
                  <a:srgbClr val="CF623E"/>
                </a:solidFill>
                <a:latin typeface="Bobby Jones"/>
                <a:ea typeface="Bobby Jones"/>
                <a:cs typeface="Bobby Jones"/>
                <a:sym typeface="Bobby Jones"/>
              </a:endParaRPr>
            </a:p>
            <a:p>
              <a:pPr algn="l">
                <a:lnSpc>
                  <a:spcPts val="3920"/>
                </a:lnSpc>
                <a:spcBef>
                  <a:spcPct val="0"/>
                </a:spcBef>
              </a:pPr>
              <a:r>
                <a:rPr lang="en-US" sz="2800">
                  <a:solidFill>
                    <a:srgbClr val="CF623E"/>
                  </a:solidFill>
                  <a:latin typeface="Bobby Jones"/>
                  <a:ea typeface="Bobby Jones"/>
                  <a:cs typeface="Bobby Jones"/>
                  <a:sym typeface="Bobby Jones"/>
                </a:rPr>
                <a:t>Some disabilities are visible. Many are not.</a:t>
              </a:r>
            </a:p>
          </p:txBody>
        </p:sp>
      </p:grpSp>
      <p:grpSp>
        <p:nvGrpSpPr>
          <p:cNvPr id="10" name="Group 10"/>
          <p:cNvGrpSpPr/>
          <p:nvPr/>
        </p:nvGrpSpPr>
        <p:grpSpPr>
          <a:xfrm>
            <a:off x="9650559" y="2092692"/>
            <a:ext cx="8088096" cy="7056864"/>
            <a:chOff x="0" y="0"/>
            <a:chExt cx="10784128" cy="9409151"/>
          </a:xfrm>
        </p:grpSpPr>
        <p:sp>
          <p:nvSpPr>
            <p:cNvPr id="11" name="Freeform 11"/>
            <p:cNvSpPr/>
            <p:nvPr/>
          </p:nvSpPr>
          <p:spPr>
            <a:xfrm>
              <a:off x="0" y="0"/>
              <a:ext cx="10784128" cy="9409151"/>
            </a:xfrm>
            <a:custGeom>
              <a:avLst/>
              <a:gdLst/>
              <a:ahLst/>
              <a:cxnLst/>
              <a:rect l="l" t="t" r="r" b="b"/>
              <a:pathLst>
                <a:path w="10784128" h="9409151">
                  <a:moveTo>
                    <a:pt x="0" y="0"/>
                  </a:moveTo>
                  <a:lnTo>
                    <a:pt x="10784128" y="0"/>
                  </a:lnTo>
                  <a:lnTo>
                    <a:pt x="10784128" y="9409151"/>
                  </a:lnTo>
                  <a:lnTo>
                    <a:pt x="0" y="94091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4932739" y="2331741"/>
              <a:ext cx="118589" cy="144842"/>
            </a:xfrm>
            <a:custGeom>
              <a:avLst/>
              <a:gdLst/>
              <a:ahLst/>
              <a:cxnLst/>
              <a:rect l="l" t="t" r="r" b="b"/>
              <a:pathLst>
                <a:path w="118589" h="144842">
                  <a:moveTo>
                    <a:pt x="0" y="0"/>
                  </a:moveTo>
                  <a:lnTo>
                    <a:pt x="118589" y="0"/>
                  </a:lnTo>
                  <a:lnTo>
                    <a:pt x="118589" y="144842"/>
                  </a:lnTo>
                  <a:lnTo>
                    <a:pt x="0" y="14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510002">
              <a:off x="7658039" y="2722546"/>
              <a:ext cx="495517" cy="505629"/>
            </a:xfrm>
            <a:custGeom>
              <a:avLst/>
              <a:gdLst/>
              <a:ahLst/>
              <a:cxnLst/>
              <a:rect l="l" t="t" r="r" b="b"/>
              <a:pathLst>
                <a:path w="495517" h="505629">
                  <a:moveTo>
                    <a:pt x="0" y="0"/>
                  </a:moveTo>
                  <a:lnTo>
                    <a:pt x="495517" y="0"/>
                  </a:lnTo>
                  <a:lnTo>
                    <a:pt x="495517" y="505629"/>
                  </a:lnTo>
                  <a:lnTo>
                    <a:pt x="0" y="505629"/>
                  </a:lnTo>
                  <a:lnTo>
                    <a:pt x="0" y="0"/>
                  </a:lnTo>
                  <a:close/>
                </a:path>
              </a:pathLst>
            </a:custGeom>
            <a:blipFill>
              <a:blip r:embed="rId6"/>
              <a:stretch>
                <a:fillRect/>
              </a:stretch>
            </a:blipFill>
          </p:spPr>
          <p:txBody>
            <a:bodyPr/>
            <a:lstStyle/>
            <a:p>
              <a:endParaRPr lang="en-US"/>
            </a:p>
          </p:txBody>
        </p:sp>
      </p:grpSp>
      <p:sp>
        <p:nvSpPr>
          <p:cNvPr id="14" name="TextBox 14"/>
          <p:cNvSpPr txBox="1"/>
          <p:nvPr/>
        </p:nvSpPr>
        <p:spPr>
          <a:xfrm>
            <a:off x="1683368" y="1312318"/>
            <a:ext cx="8614639" cy="1645158"/>
          </a:xfrm>
          <a:prstGeom prst="rect">
            <a:avLst/>
          </a:prstGeom>
        </p:spPr>
        <p:txBody>
          <a:bodyPr lIns="0" tIns="0" rIns="0" bIns="0" rtlCol="0" anchor="t">
            <a:spAutoFit/>
          </a:bodyPr>
          <a:lstStyle/>
          <a:p>
            <a:pPr algn="l">
              <a:lnSpc>
                <a:spcPts val="13272"/>
              </a:lnSpc>
              <a:spcBef>
                <a:spcPct val="0"/>
              </a:spcBef>
            </a:pPr>
            <a:r>
              <a:rPr lang="en-US" sz="9480">
                <a:solidFill>
                  <a:srgbClr val="CF623E"/>
                </a:solidFill>
                <a:latin typeface="Bobby Jones"/>
                <a:ea typeface="Bobby Jones"/>
                <a:cs typeface="Bobby Jones"/>
                <a:sym typeface="Bobby Jones"/>
              </a:rPr>
              <a:t>Who We Support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26"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90">
                                          <p:stCondLst>
                                            <p:cond delay="0"/>
                                          </p:stCondLst>
                                        </p:cTn>
                                        <p:tgtEl>
                                          <p:spTgt spid="14"/>
                                        </p:tgtEl>
                                      </p:cBhvr>
                                    </p:animEffect>
                                    <p:anim calcmode="lin" valueType="num">
                                      <p:cBhvr>
                                        <p:cTn id="16"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1" dur="13">
                                          <p:stCondLst>
                                            <p:cond delay="325"/>
                                          </p:stCondLst>
                                        </p:cTn>
                                        <p:tgtEl>
                                          <p:spTgt spid="14"/>
                                        </p:tgtEl>
                                      </p:cBhvr>
                                      <p:to x="100000" y="60000"/>
                                    </p:animScale>
                                    <p:animScale>
                                      <p:cBhvr>
                                        <p:cTn id="22" dur="83" decel="50000">
                                          <p:stCondLst>
                                            <p:cond delay="338"/>
                                          </p:stCondLst>
                                        </p:cTn>
                                        <p:tgtEl>
                                          <p:spTgt spid="14"/>
                                        </p:tgtEl>
                                      </p:cBhvr>
                                      <p:to x="100000" y="100000"/>
                                    </p:animScale>
                                    <p:animScale>
                                      <p:cBhvr>
                                        <p:cTn id="23" dur="13">
                                          <p:stCondLst>
                                            <p:cond delay="656"/>
                                          </p:stCondLst>
                                        </p:cTn>
                                        <p:tgtEl>
                                          <p:spTgt spid="14"/>
                                        </p:tgtEl>
                                      </p:cBhvr>
                                      <p:to x="100000" y="80000"/>
                                    </p:animScale>
                                    <p:animScale>
                                      <p:cBhvr>
                                        <p:cTn id="24" dur="83" decel="50000">
                                          <p:stCondLst>
                                            <p:cond delay="669"/>
                                          </p:stCondLst>
                                        </p:cTn>
                                        <p:tgtEl>
                                          <p:spTgt spid="14"/>
                                        </p:tgtEl>
                                      </p:cBhvr>
                                      <p:to x="100000" y="100000"/>
                                    </p:animScale>
                                    <p:animScale>
                                      <p:cBhvr>
                                        <p:cTn id="25" dur="13">
                                          <p:stCondLst>
                                            <p:cond delay="821"/>
                                          </p:stCondLst>
                                        </p:cTn>
                                        <p:tgtEl>
                                          <p:spTgt spid="14"/>
                                        </p:tgtEl>
                                      </p:cBhvr>
                                      <p:to x="100000" y="90000"/>
                                    </p:animScale>
                                    <p:animScale>
                                      <p:cBhvr>
                                        <p:cTn id="26" dur="83" decel="50000">
                                          <p:stCondLst>
                                            <p:cond delay="834"/>
                                          </p:stCondLst>
                                        </p:cTn>
                                        <p:tgtEl>
                                          <p:spTgt spid="14"/>
                                        </p:tgtEl>
                                      </p:cBhvr>
                                      <p:to x="100000" y="100000"/>
                                    </p:animScale>
                                    <p:animScale>
                                      <p:cBhvr>
                                        <p:cTn id="27" dur="13">
                                          <p:stCondLst>
                                            <p:cond delay="904"/>
                                          </p:stCondLst>
                                        </p:cTn>
                                        <p:tgtEl>
                                          <p:spTgt spid="14"/>
                                        </p:tgtEl>
                                      </p:cBhvr>
                                      <p:to x="100000" y="95000"/>
                                    </p:animScale>
                                    <p:animScale>
                                      <p:cBhvr>
                                        <p:cTn id="28"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493430" y="5455611"/>
            <a:ext cx="4836128" cy="3191844"/>
          </a:xfrm>
          <a:custGeom>
            <a:avLst/>
            <a:gdLst/>
            <a:ahLst/>
            <a:cxnLst/>
            <a:rect l="l" t="t" r="r" b="b"/>
            <a:pathLst>
              <a:path w="4836128" h="3191844">
                <a:moveTo>
                  <a:pt x="0" y="0"/>
                </a:moveTo>
                <a:lnTo>
                  <a:pt x="4836127" y="0"/>
                </a:lnTo>
                <a:lnTo>
                  <a:pt x="4836127" y="3191845"/>
                </a:lnTo>
                <a:lnTo>
                  <a:pt x="0" y="3191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017976" y="1240477"/>
            <a:ext cx="14252048" cy="1396999"/>
          </a:xfrm>
          <a:prstGeom prst="rect">
            <a:avLst/>
          </a:prstGeom>
        </p:spPr>
        <p:txBody>
          <a:bodyPr lIns="0" tIns="0" rIns="0" bIns="0" rtlCol="0" anchor="t">
            <a:spAutoFit/>
          </a:bodyPr>
          <a:lstStyle/>
          <a:p>
            <a:pPr algn="ctr">
              <a:lnSpc>
                <a:spcPts val="11200"/>
              </a:lnSpc>
              <a:spcBef>
                <a:spcPct val="0"/>
              </a:spcBef>
            </a:pPr>
            <a:r>
              <a:rPr lang="en-US" sz="8000">
                <a:solidFill>
                  <a:srgbClr val="CF623E"/>
                </a:solidFill>
                <a:latin typeface="Bobby Jones"/>
                <a:ea typeface="Bobby Jones"/>
                <a:cs typeface="Bobby Jones"/>
                <a:sym typeface="Bobby Jones"/>
              </a:rPr>
              <a:t>What Accommodations Mean</a:t>
            </a:r>
          </a:p>
        </p:txBody>
      </p:sp>
      <p:sp>
        <p:nvSpPr>
          <p:cNvPr id="7" name="TextBox 7"/>
          <p:cNvSpPr txBox="1"/>
          <p:nvPr/>
        </p:nvSpPr>
        <p:spPr>
          <a:xfrm>
            <a:off x="2387689" y="2951032"/>
            <a:ext cx="13512623" cy="2123579"/>
          </a:xfrm>
          <a:prstGeom prst="rect">
            <a:avLst/>
          </a:prstGeom>
        </p:spPr>
        <p:txBody>
          <a:bodyPr lIns="0" tIns="0" rIns="0" bIns="0" rtlCol="0" anchor="t">
            <a:spAutoFit/>
          </a:bodyPr>
          <a:lstStyle/>
          <a:p>
            <a:pPr algn="just">
              <a:lnSpc>
                <a:spcPts val="4227"/>
              </a:lnSpc>
            </a:pPr>
            <a:r>
              <a:rPr lang="en-US" sz="3019">
                <a:solidFill>
                  <a:srgbClr val="CF623E"/>
                </a:solidFill>
                <a:latin typeface="Bobby Jones"/>
                <a:ea typeface="Bobby Jones"/>
                <a:cs typeface="Bobby Jones"/>
                <a:sym typeface="Bobby Jones"/>
              </a:rPr>
              <a:t>Accommodations are adjustments that level the playing field so all students can meet the </a:t>
            </a:r>
            <a:r>
              <a:rPr lang="en-US" sz="3019" u="sng">
                <a:solidFill>
                  <a:srgbClr val="CF623E"/>
                </a:solidFill>
                <a:latin typeface="Bobby Jones"/>
                <a:ea typeface="Bobby Jones"/>
                <a:cs typeface="Bobby Jones"/>
                <a:sym typeface="Bobby Jones"/>
              </a:rPr>
              <a:t>same </a:t>
            </a:r>
            <a:r>
              <a:rPr lang="en-US" sz="3019">
                <a:solidFill>
                  <a:srgbClr val="CF623E"/>
                </a:solidFill>
                <a:latin typeface="Bobby Jones"/>
                <a:ea typeface="Bobby Jones"/>
                <a:cs typeface="Bobby Jones"/>
                <a:sym typeface="Bobby Jones"/>
              </a:rPr>
              <a:t>academic expectations.</a:t>
            </a:r>
          </a:p>
          <a:p>
            <a:pPr algn="just">
              <a:lnSpc>
                <a:spcPts val="4227"/>
              </a:lnSpc>
              <a:spcBef>
                <a:spcPct val="0"/>
              </a:spcBef>
            </a:pPr>
            <a:r>
              <a:rPr lang="en-US" sz="3019">
                <a:solidFill>
                  <a:srgbClr val="CF623E"/>
                </a:solidFill>
                <a:latin typeface="Bobby Jones"/>
                <a:ea typeface="Bobby Jones"/>
                <a:cs typeface="Bobby Jones"/>
                <a:sym typeface="Bobby Jones"/>
              </a:rPr>
              <a:t>They don’t change what students learn—they change how students access learning.</a:t>
            </a:r>
          </a:p>
        </p:txBody>
      </p:sp>
      <p:sp>
        <p:nvSpPr>
          <p:cNvPr id="8" name="TextBox 8"/>
          <p:cNvSpPr txBox="1"/>
          <p:nvPr/>
        </p:nvSpPr>
        <p:spPr>
          <a:xfrm>
            <a:off x="8402472" y="5007936"/>
            <a:ext cx="4884294" cy="3565917"/>
          </a:xfrm>
          <a:prstGeom prst="rect">
            <a:avLst/>
          </a:prstGeom>
        </p:spPr>
        <p:txBody>
          <a:bodyPr lIns="0" tIns="0" rIns="0" bIns="0" rtlCol="0" anchor="t">
            <a:spAutoFit/>
          </a:bodyPr>
          <a:lstStyle/>
          <a:p>
            <a:pPr algn="just">
              <a:lnSpc>
                <a:spcPts val="4044"/>
              </a:lnSpc>
            </a:pPr>
            <a:r>
              <a:rPr lang="en-US" sz="2889" u="sng">
                <a:solidFill>
                  <a:srgbClr val="CF623E"/>
                </a:solidFill>
                <a:latin typeface="Bobby Jones"/>
                <a:ea typeface="Bobby Jones"/>
                <a:cs typeface="Bobby Jones"/>
                <a:sym typeface="Bobby Jones"/>
              </a:rPr>
              <a:t>This can include:</a:t>
            </a:r>
          </a:p>
          <a:p>
            <a:pPr algn="just">
              <a:lnSpc>
                <a:spcPts val="4044"/>
              </a:lnSpc>
            </a:pPr>
            <a:r>
              <a:rPr lang="en-US" sz="2889">
                <a:solidFill>
                  <a:srgbClr val="CF623E"/>
                </a:solidFill>
                <a:latin typeface="Bobby Jones"/>
                <a:ea typeface="Bobby Jones"/>
                <a:cs typeface="Bobby Jones"/>
                <a:sym typeface="Bobby Jones"/>
              </a:rPr>
              <a:t>extended time on tests</a:t>
            </a:r>
          </a:p>
          <a:p>
            <a:pPr algn="just">
              <a:lnSpc>
                <a:spcPts val="4044"/>
              </a:lnSpc>
            </a:pPr>
            <a:r>
              <a:rPr lang="en-US" sz="2889">
                <a:solidFill>
                  <a:srgbClr val="CF623E"/>
                </a:solidFill>
                <a:latin typeface="Bobby Jones"/>
                <a:ea typeface="Bobby Jones"/>
                <a:cs typeface="Bobby Jones"/>
                <a:sym typeface="Bobby Jones"/>
              </a:rPr>
              <a:t>Sign Language Interpreters</a:t>
            </a:r>
          </a:p>
          <a:p>
            <a:pPr algn="just">
              <a:lnSpc>
                <a:spcPts val="4044"/>
              </a:lnSpc>
            </a:pPr>
            <a:r>
              <a:rPr lang="en-US" sz="2889">
                <a:solidFill>
                  <a:srgbClr val="CF623E"/>
                </a:solidFill>
                <a:latin typeface="Bobby Jones"/>
                <a:ea typeface="Bobby Jones"/>
                <a:cs typeface="Bobby Jones"/>
                <a:sym typeface="Bobby Jones"/>
              </a:rPr>
              <a:t>classroom modifications</a:t>
            </a:r>
          </a:p>
          <a:p>
            <a:pPr algn="just">
              <a:lnSpc>
                <a:spcPts val="4044"/>
              </a:lnSpc>
            </a:pPr>
            <a:r>
              <a:rPr lang="en-US" sz="2889">
                <a:solidFill>
                  <a:srgbClr val="CF623E"/>
                </a:solidFill>
                <a:latin typeface="Bobby Jones"/>
                <a:ea typeface="Bobby Jones"/>
                <a:cs typeface="Bobby Jones"/>
                <a:sym typeface="Bobby Jones"/>
              </a:rPr>
              <a:t>assistive technology</a:t>
            </a:r>
          </a:p>
          <a:p>
            <a:pPr algn="just">
              <a:lnSpc>
                <a:spcPts val="4044"/>
              </a:lnSpc>
            </a:pPr>
            <a:r>
              <a:rPr lang="en-US" sz="2889">
                <a:solidFill>
                  <a:srgbClr val="CF623E"/>
                </a:solidFill>
                <a:latin typeface="Bobby Jones"/>
                <a:ea typeface="Bobby Jones"/>
                <a:cs typeface="Bobby Jones"/>
                <a:sym typeface="Bobby Jones"/>
              </a:rPr>
              <a:t>Scribes</a:t>
            </a:r>
          </a:p>
          <a:p>
            <a:pPr algn="just">
              <a:lnSpc>
                <a:spcPts val="4044"/>
              </a:lnSpc>
              <a:spcBef>
                <a:spcPct val="0"/>
              </a:spcBef>
            </a:pPr>
            <a:r>
              <a:rPr lang="en-US" sz="2889">
                <a:solidFill>
                  <a:srgbClr val="CF623E"/>
                </a:solidFill>
                <a:latin typeface="Bobby Jones"/>
                <a:ea typeface="Bobby Jones"/>
                <a:cs typeface="Bobby Jones"/>
                <a:sym typeface="Bobby Jones"/>
              </a:rPr>
              <a:t>Exam Proctors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778146" y="3566807"/>
            <a:ext cx="4731707" cy="47317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8AE"/>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68392" y="2949779"/>
            <a:ext cx="5513059" cy="2807631"/>
            <a:chOff x="0" y="0"/>
            <a:chExt cx="2458502" cy="1252039"/>
          </a:xfrm>
        </p:grpSpPr>
        <p:sp>
          <p:nvSpPr>
            <p:cNvPr id="9" name="Freeform 9"/>
            <p:cNvSpPr/>
            <p:nvPr/>
          </p:nvSpPr>
          <p:spPr>
            <a:xfrm>
              <a:off x="0" y="0"/>
              <a:ext cx="2458502" cy="1252039"/>
            </a:xfrm>
            <a:custGeom>
              <a:avLst/>
              <a:gdLst/>
              <a:ahLst/>
              <a:cxnLst/>
              <a:rect l="l" t="t" r="r" b="b"/>
              <a:pathLst>
                <a:path w="2458502" h="1252039">
                  <a:moveTo>
                    <a:pt x="91279" y="0"/>
                  </a:moveTo>
                  <a:lnTo>
                    <a:pt x="2367223" y="0"/>
                  </a:lnTo>
                  <a:cubicBezTo>
                    <a:pt x="2391432" y="0"/>
                    <a:pt x="2414649" y="9617"/>
                    <a:pt x="2431767" y="26735"/>
                  </a:cubicBezTo>
                  <a:cubicBezTo>
                    <a:pt x="2448885" y="43853"/>
                    <a:pt x="2458502" y="67070"/>
                    <a:pt x="2458502" y="91279"/>
                  </a:cubicBezTo>
                  <a:lnTo>
                    <a:pt x="2458502" y="1160760"/>
                  </a:lnTo>
                  <a:cubicBezTo>
                    <a:pt x="2458502" y="1211172"/>
                    <a:pt x="2417635" y="1252039"/>
                    <a:pt x="2367223" y="1252039"/>
                  </a:cubicBezTo>
                  <a:lnTo>
                    <a:pt x="91279" y="1252039"/>
                  </a:lnTo>
                  <a:cubicBezTo>
                    <a:pt x="67070" y="1252039"/>
                    <a:pt x="43853" y="1242422"/>
                    <a:pt x="26735" y="1225304"/>
                  </a:cubicBezTo>
                  <a:cubicBezTo>
                    <a:pt x="9617" y="1208186"/>
                    <a:pt x="0" y="1184969"/>
                    <a:pt x="0" y="1160760"/>
                  </a:cubicBezTo>
                  <a:lnTo>
                    <a:pt x="0" y="91279"/>
                  </a:lnTo>
                  <a:cubicBezTo>
                    <a:pt x="0" y="67070"/>
                    <a:pt x="9617" y="43853"/>
                    <a:pt x="26735" y="26735"/>
                  </a:cubicBezTo>
                  <a:cubicBezTo>
                    <a:pt x="43853" y="9617"/>
                    <a:pt x="67070" y="0"/>
                    <a:pt x="91279" y="0"/>
                  </a:cubicBezTo>
                  <a:close/>
                </a:path>
              </a:pathLst>
            </a:custGeom>
            <a:solidFill>
              <a:srgbClr val="FFC8AE"/>
            </a:solidFill>
            <a:ln cap="rnd">
              <a:noFill/>
              <a:prstDash val="solid"/>
              <a:round/>
            </a:ln>
          </p:spPr>
          <p:txBody>
            <a:bodyPr/>
            <a:lstStyle/>
            <a:p>
              <a:endParaRPr lang="en-US"/>
            </a:p>
          </p:txBody>
        </p:sp>
        <p:sp>
          <p:nvSpPr>
            <p:cNvPr id="10" name="TextBox 10"/>
            <p:cNvSpPr txBox="1"/>
            <p:nvPr/>
          </p:nvSpPr>
          <p:spPr>
            <a:xfrm>
              <a:off x="0" y="-57150"/>
              <a:ext cx="2458502" cy="130918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6737211" y="3582210"/>
            <a:ext cx="1754252" cy="175425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09550" cap="sq">
              <a:solidFill>
                <a:srgbClr val="CF623E"/>
              </a:solidFill>
              <a:prstDash val="solid"/>
              <a:miter/>
            </a:ln>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506549" y="2949779"/>
            <a:ext cx="5513059" cy="2807631"/>
            <a:chOff x="0" y="0"/>
            <a:chExt cx="2458502" cy="1252039"/>
          </a:xfrm>
        </p:grpSpPr>
        <p:sp>
          <p:nvSpPr>
            <p:cNvPr id="15" name="Freeform 15"/>
            <p:cNvSpPr/>
            <p:nvPr/>
          </p:nvSpPr>
          <p:spPr>
            <a:xfrm>
              <a:off x="0" y="0"/>
              <a:ext cx="2458502" cy="1252039"/>
            </a:xfrm>
            <a:custGeom>
              <a:avLst/>
              <a:gdLst/>
              <a:ahLst/>
              <a:cxnLst/>
              <a:rect l="l" t="t" r="r" b="b"/>
              <a:pathLst>
                <a:path w="2458502" h="1252039">
                  <a:moveTo>
                    <a:pt x="91279" y="0"/>
                  </a:moveTo>
                  <a:lnTo>
                    <a:pt x="2367223" y="0"/>
                  </a:lnTo>
                  <a:cubicBezTo>
                    <a:pt x="2391432" y="0"/>
                    <a:pt x="2414649" y="9617"/>
                    <a:pt x="2431767" y="26735"/>
                  </a:cubicBezTo>
                  <a:cubicBezTo>
                    <a:pt x="2448885" y="43853"/>
                    <a:pt x="2458502" y="67070"/>
                    <a:pt x="2458502" y="91279"/>
                  </a:cubicBezTo>
                  <a:lnTo>
                    <a:pt x="2458502" y="1160760"/>
                  </a:lnTo>
                  <a:cubicBezTo>
                    <a:pt x="2458502" y="1211172"/>
                    <a:pt x="2417635" y="1252039"/>
                    <a:pt x="2367223" y="1252039"/>
                  </a:cubicBezTo>
                  <a:lnTo>
                    <a:pt x="91279" y="1252039"/>
                  </a:lnTo>
                  <a:cubicBezTo>
                    <a:pt x="67070" y="1252039"/>
                    <a:pt x="43853" y="1242422"/>
                    <a:pt x="26735" y="1225304"/>
                  </a:cubicBezTo>
                  <a:cubicBezTo>
                    <a:pt x="9617" y="1208186"/>
                    <a:pt x="0" y="1184969"/>
                    <a:pt x="0" y="1160760"/>
                  </a:cubicBezTo>
                  <a:lnTo>
                    <a:pt x="0" y="91279"/>
                  </a:lnTo>
                  <a:cubicBezTo>
                    <a:pt x="0" y="67070"/>
                    <a:pt x="9617" y="43853"/>
                    <a:pt x="26735" y="26735"/>
                  </a:cubicBezTo>
                  <a:cubicBezTo>
                    <a:pt x="43853" y="9617"/>
                    <a:pt x="67070" y="0"/>
                    <a:pt x="91279" y="0"/>
                  </a:cubicBezTo>
                  <a:close/>
                </a:path>
              </a:pathLst>
            </a:custGeom>
            <a:solidFill>
              <a:srgbClr val="FFC8AE"/>
            </a:solidFill>
            <a:ln cap="rnd">
              <a:noFill/>
              <a:prstDash val="solid"/>
              <a:round/>
            </a:ln>
          </p:spPr>
          <p:txBody>
            <a:bodyPr/>
            <a:lstStyle/>
            <a:p>
              <a:endParaRPr lang="en-US"/>
            </a:p>
          </p:txBody>
        </p:sp>
        <p:sp>
          <p:nvSpPr>
            <p:cNvPr id="16" name="TextBox 16"/>
            <p:cNvSpPr txBox="1"/>
            <p:nvPr/>
          </p:nvSpPr>
          <p:spPr>
            <a:xfrm>
              <a:off x="0" y="-57150"/>
              <a:ext cx="2458502" cy="130918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9796537" y="3582210"/>
            <a:ext cx="1754252" cy="175425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09550" cap="sq">
              <a:solidFill>
                <a:srgbClr val="CF623E"/>
              </a:solidFill>
              <a:prstDash val="solid"/>
              <a:miter/>
            </a:ln>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268392" y="6107911"/>
            <a:ext cx="5513059" cy="2883160"/>
            <a:chOff x="0" y="0"/>
            <a:chExt cx="2458502" cy="1285721"/>
          </a:xfrm>
        </p:grpSpPr>
        <p:sp>
          <p:nvSpPr>
            <p:cNvPr id="21" name="Freeform 21"/>
            <p:cNvSpPr/>
            <p:nvPr/>
          </p:nvSpPr>
          <p:spPr>
            <a:xfrm>
              <a:off x="0" y="0"/>
              <a:ext cx="2458502" cy="1285721"/>
            </a:xfrm>
            <a:custGeom>
              <a:avLst/>
              <a:gdLst/>
              <a:ahLst/>
              <a:cxnLst/>
              <a:rect l="l" t="t" r="r" b="b"/>
              <a:pathLst>
                <a:path w="2458502" h="1285721">
                  <a:moveTo>
                    <a:pt x="91279" y="0"/>
                  </a:moveTo>
                  <a:lnTo>
                    <a:pt x="2367223" y="0"/>
                  </a:lnTo>
                  <a:cubicBezTo>
                    <a:pt x="2391432" y="0"/>
                    <a:pt x="2414649" y="9617"/>
                    <a:pt x="2431767" y="26735"/>
                  </a:cubicBezTo>
                  <a:cubicBezTo>
                    <a:pt x="2448885" y="43853"/>
                    <a:pt x="2458502" y="67070"/>
                    <a:pt x="2458502" y="91279"/>
                  </a:cubicBezTo>
                  <a:lnTo>
                    <a:pt x="2458502" y="1194442"/>
                  </a:lnTo>
                  <a:cubicBezTo>
                    <a:pt x="2458502" y="1244854"/>
                    <a:pt x="2417635" y="1285721"/>
                    <a:pt x="2367223" y="1285721"/>
                  </a:cubicBezTo>
                  <a:lnTo>
                    <a:pt x="91279" y="1285721"/>
                  </a:lnTo>
                  <a:cubicBezTo>
                    <a:pt x="67070" y="1285721"/>
                    <a:pt x="43853" y="1276104"/>
                    <a:pt x="26735" y="1258986"/>
                  </a:cubicBezTo>
                  <a:cubicBezTo>
                    <a:pt x="9617" y="1241868"/>
                    <a:pt x="0" y="1218651"/>
                    <a:pt x="0" y="1194442"/>
                  </a:cubicBezTo>
                  <a:lnTo>
                    <a:pt x="0" y="91279"/>
                  </a:lnTo>
                  <a:cubicBezTo>
                    <a:pt x="0" y="67070"/>
                    <a:pt x="9617" y="43853"/>
                    <a:pt x="26735" y="26735"/>
                  </a:cubicBezTo>
                  <a:cubicBezTo>
                    <a:pt x="43853" y="9617"/>
                    <a:pt x="67070" y="0"/>
                    <a:pt x="91279" y="0"/>
                  </a:cubicBezTo>
                  <a:close/>
                </a:path>
              </a:pathLst>
            </a:custGeom>
            <a:solidFill>
              <a:srgbClr val="FFC8AE"/>
            </a:solidFill>
            <a:ln cap="rnd">
              <a:noFill/>
              <a:prstDash val="solid"/>
              <a:round/>
            </a:ln>
          </p:spPr>
          <p:txBody>
            <a:bodyPr/>
            <a:lstStyle/>
            <a:p>
              <a:endParaRPr lang="en-US"/>
            </a:p>
          </p:txBody>
        </p:sp>
        <p:sp>
          <p:nvSpPr>
            <p:cNvPr id="22" name="TextBox 22"/>
            <p:cNvSpPr txBox="1"/>
            <p:nvPr/>
          </p:nvSpPr>
          <p:spPr>
            <a:xfrm>
              <a:off x="0" y="-57150"/>
              <a:ext cx="2458502" cy="1342871"/>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6721158" y="6544262"/>
            <a:ext cx="1754252" cy="175425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09550" cap="sq">
              <a:solidFill>
                <a:srgbClr val="CF623E"/>
              </a:solidFill>
              <a:prstDash val="solid"/>
              <a:miter/>
            </a:ln>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506549" y="6107911"/>
            <a:ext cx="5513059" cy="2883160"/>
            <a:chOff x="0" y="0"/>
            <a:chExt cx="2458502" cy="1285721"/>
          </a:xfrm>
        </p:grpSpPr>
        <p:sp>
          <p:nvSpPr>
            <p:cNvPr id="27" name="Freeform 27"/>
            <p:cNvSpPr/>
            <p:nvPr/>
          </p:nvSpPr>
          <p:spPr>
            <a:xfrm>
              <a:off x="0" y="0"/>
              <a:ext cx="2458502" cy="1285721"/>
            </a:xfrm>
            <a:custGeom>
              <a:avLst/>
              <a:gdLst/>
              <a:ahLst/>
              <a:cxnLst/>
              <a:rect l="l" t="t" r="r" b="b"/>
              <a:pathLst>
                <a:path w="2458502" h="1285721">
                  <a:moveTo>
                    <a:pt x="91279" y="0"/>
                  </a:moveTo>
                  <a:lnTo>
                    <a:pt x="2367223" y="0"/>
                  </a:lnTo>
                  <a:cubicBezTo>
                    <a:pt x="2391432" y="0"/>
                    <a:pt x="2414649" y="9617"/>
                    <a:pt x="2431767" y="26735"/>
                  </a:cubicBezTo>
                  <a:cubicBezTo>
                    <a:pt x="2448885" y="43853"/>
                    <a:pt x="2458502" y="67070"/>
                    <a:pt x="2458502" y="91279"/>
                  </a:cubicBezTo>
                  <a:lnTo>
                    <a:pt x="2458502" y="1194442"/>
                  </a:lnTo>
                  <a:cubicBezTo>
                    <a:pt x="2458502" y="1244854"/>
                    <a:pt x="2417635" y="1285721"/>
                    <a:pt x="2367223" y="1285721"/>
                  </a:cubicBezTo>
                  <a:lnTo>
                    <a:pt x="91279" y="1285721"/>
                  </a:lnTo>
                  <a:cubicBezTo>
                    <a:pt x="67070" y="1285721"/>
                    <a:pt x="43853" y="1276104"/>
                    <a:pt x="26735" y="1258986"/>
                  </a:cubicBezTo>
                  <a:cubicBezTo>
                    <a:pt x="9617" y="1241868"/>
                    <a:pt x="0" y="1218651"/>
                    <a:pt x="0" y="1194442"/>
                  </a:cubicBezTo>
                  <a:lnTo>
                    <a:pt x="0" y="91279"/>
                  </a:lnTo>
                  <a:cubicBezTo>
                    <a:pt x="0" y="67070"/>
                    <a:pt x="9617" y="43853"/>
                    <a:pt x="26735" y="26735"/>
                  </a:cubicBezTo>
                  <a:cubicBezTo>
                    <a:pt x="43853" y="9617"/>
                    <a:pt x="67070" y="0"/>
                    <a:pt x="91279" y="0"/>
                  </a:cubicBezTo>
                  <a:close/>
                </a:path>
              </a:pathLst>
            </a:custGeom>
            <a:solidFill>
              <a:srgbClr val="FFC8AE"/>
            </a:solidFill>
            <a:ln cap="rnd">
              <a:noFill/>
              <a:prstDash val="solid"/>
              <a:round/>
            </a:ln>
          </p:spPr>
          <p:txBody>
            <a:bodyPr/>
            <a:lstStyle/>
            <a:p>
              <a:endParaRPr lang="en-US"/>
            </a:p>
          </p:txBody>
        </p:sp>
        <p:sp>
          <p:nvSpPr>
            <p:cNvPr id="28" name="TextBox 28"/>
            <p:cNvSpPr txBox="1"/>
            <p:nvPr/>
          </p:nvSpPr>
          <p:spPr>
            <a:xfrm>
              <a:off x="0" y="-57150"/>
              <a:ext cx="2458502" cy="1342871"/>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9812588" y="6458911"/>
            <a:ext cx="1754252" cy="1754252"/>
            <a:chOff x="7437" y="-32409"/>
            <a:chExt cx="812800" cy="812800"/>
          </a:xfrm>
        </p:grpSpPr>
        <p:sp>
          <p:nvSpPr>
            <p:cNvPr id="30" name="Freeform 30"/>
            <p:cNvSpPr/>
            <p:nvPr/>
          </p:nvSpPr>
          <p:spPr>
            <a:xfrm>
              <a:off x="7437" y="-3240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09550" cap="sq">
              <a:solidFill>
                <a:srgbClr val="CF623E"/>
              </a:solidFill>
              <a:prstDash val="solid"/>
              <a:miter/>
            </a:ln>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6778146" y="3301933"/>
            <a:ext cx="1533355" cy="1852997"/>
          </a:xfrm>
          <a:custGeom>
            <a:avLst/>
            <a:gdLst/>
            <a:ahLst/>
            <a:cxnLst/>
            <a:rect l="l" t="t" r="r" b="b"/>
            <a:pathLst>
              <a:path w="1533355" h="1852997">
                <a:moveTo>
                  <a:pt x="0" y="0"/>
                </a:moveTo>
                <a:lnTo>
                  <a:pt x="1533356" y="0"/>
                </a:lnTo>
                <a:lnTo>
                  <a:pt x="1533356" y="1852997"/>
                </a:lnTo>
                <a:lnTo>
                  <a:pt x="0" y="1852997"/>
                </a:lnTo>
                <a:lnTo>
                  <a:pt x="0" y="0"/>
                </a:lnTo>
                <a:close/>
              </a:path>
            </a:pathLst>
          </a:custGeom>
          <a:blipFill>
            <a:blip r:embed="rId2"/>
            <a:stretch>
              <a:fillRect/>
            </a:stretch>
          </a:blipFill>
        </p:spPr>
        <p:txBody>
          <a:bodyPr/>
          <a:lstStyle/>
          <a:p>
            <a:endParaRPr lang="en-US"/>
          </a:p>
        </p:txBody>
      </p:sp>
      <p:sp>
        <p:nvSpPr>
          <p:cNvPr id="33" name="Freeform 33"/>
          <p:cNvSpPr/>
          <p:nvPr/>
        </p:nvSpPr>
        <p:spPr>
          <a:xfrm>
            <a:off x="9908750" y="3753874"/>
            <a:ext cx="1718239" cy="1389626"/>
          </a:xfrm>
          <a:custGeom>
            <a:avLst/>
            <a:gdLst/>
            <a:ahLst/>
            <a:cxnLst/>
            <a:rect l="l" t="t" r="r" b="b"/>
            <a:pathLst>
              <a:path w="1718239" h="1389626">
                <a:moveTo>
                  <a:pt x="0" y="0"/>
                </a:moveTo>
                <a:lnTo>
                  <a:pt x="1718239" y="0"/>
                </a:lnTo>
                <a:lnTo>
                  <a:pt x="1718239" y="1389626"/>
                </a:lnTo>
                <a:lnTo>
                  <a:pt x="0" y="1389626"/>
                </a:lnTo>
                <a:lnTo>
                  <a:pt x="0" y="0"/>
                </a:lnTo>
                <a:close/>
              </a:path>
            </a:pathLst>
          </a:custGeom>
          <a:blipFill>
            <a:blip r:embed="rId3"/>
            <a:stretch>
              <a:fillRect/>
            </a:stretch>
          </a:blipFill>
        </p:spPr>
        <p:txBody>
          <a:bodyPr/>
          <a:lstStyle/>
          <a:p>
            <a:endParaRPr lang="en-US"/>
          </a:p>
        </p:txBody>
      </p:sp>
      <p:sp>
        <p:nvSpPr>
          <p:cNvPr id="34" name="Freeform 34"/>
          <p:cNvSpPr/>
          <p:nvPr/>
        </p:nvSpPr>
        <p:spPr>
          <a:xfrm>
            <a:off x="9580773" y="6719435"/>
            <a:ext cx="2185780" cy="1319665"/>
          </a:xfrm>
          <a:custGeom>
            <a:avLst/>
            <a:gdLst/>
            <a:ahLst/>
            <a:cxnLst/>
            <a:rect l="l" t="t" r="r" b="b"/>
            <a:pathLst>
              <a:path w="2185780" h="1319665">
                <a:moveTo>
                  <a:pt x="0" y="0"/>
                </a:moveTo>
                <a:lnTo>
                  <a:pt x="2185780" y="0"/>
                </a:lnTo>
                <a:lnTo>
                  <a:pt x="2185780" y="1319665"/>
                </a:lnTo>
                <a:lnTo>
                  <a:pt x="0" y="1319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6522996" y="6561700"/>
            <a:ext cx="2043655" cy="1688570"/>
          </a:xfrm>
          <a:custGeom>
            <a:avLst/>
            <a:gdLst/>
            <a:ahLst/>
            <a:cxnLst/>
            <a:rect l="l" t="t" r="r" b="b"/>
            <a:pathLst>
              <a:path w="2043655" h="1688570">
                <a:moveTo>
                  <a:pt x="0" y="0"/>
                </a:moveTo>
                <a:lnTo>
                  <a:pt x="2043655" y="0"/>
                </a:lnTo>
                <a:lnTo>
                  <a:pt x="2043655" y="1688570"/>
                </a:lnTo>
                <a:lnTo>
                  <a:pt x="0" y="1688570"/>
                </a:lnTo>
                <a:lnTo>
                  <a:pt x="0" y="0"/>
                </a:lnTo>
                <a:close/>
              </a:path>
            </a:pathLst>
          </a:custGeom>
          <a:blipFill>
            <a:blip r:embed="rId6"/>
            <a:stretch>
              <a:fillRect/>
            </a:stretch>
          </a:blipFill>
        </p:spPr>
        <p:txBody>
          <a:bodyPr/>
          <a:lstStyle/>
          <a:p>
            <a:endParaRPr lang="en-US"/>
          </a:p>
        </p:txBody>
      </p:sp>
      <p:sp>
        <p:nvSpPr>
          <p:cNvPr id="36" name="TextBox 36"/>
          <p:cNvSpPr txBox="1"/>
          <p:nvPr/>
        </p:nvSpPr>
        <p:spPr>
          <a:xfrm>
            <a:off x="1318943" y="1370454"/>
            <a:ext cx="15940357" cy="1245871"/>
          </a:xfrm>
          <a:prstGeom prst="rect">
            <a:avLst/>
          </a:prstGeom>
        </p:spPr>
        <p:txBody>
          <a:bodyPr lIns="0" tIns="0" rIns="0" bIns="0" rtlCol="0" anchor="t">
            <a:spAutoFit/>
          </a:bodyPr>
          <a:lstStyle/>
          <a:p>
            <a:pPr algn="ctr">
              <a:lnSpc>
                <a:spcPts val="10079"/>
              </a:lnSpc>
              <a:spcBef>
                <a:spcPct val="0"/>
              </a:spcBef>
            </a:pPr>
            <a:r>
              <a:rPr lang="en-US" sz="7199">
                <a:solidFill>
                  <a:srgbClr val="CF623E"/>
                </a:solidFill>
                <a:latin typeface="Bobby Jones"/>
                <a:ea typeface="Bobby Jones"/>
                <a:cs typeface="Bobby Jones"/>
                <a:sym typeface="Bobby Jones"/>
              </a:rPr>
              <a:t>Understanding Student Experiences</a:t>
            </a:r>
          </a:p>
        </p:txBody>
      </p:sp>
      <p:sp>
        <p:nvSpPr>
          <p:cNvPr id="37" name="TextBox 37"/>
          <p:cNvSpPr txBox="1"/>
          <p:nvPr/>
        </p:nvSpPr>
        <p:spPr>
          <a:xfrm>
            <a:off x="2537093" y="3161665"/>
            <a:ext cx="4323008" cy="796925"/>
          </a:xfrm>
          <a:prstGeom prst="rect">
            <a:avLst/>
          </a:prstGeom>
        </p:spPr>
        <p:txBody>
          <a:bodyPr lIns="0" tIns="0" rIns="0" bIns="0" rtlCol="0" anchor="t">
            <a:spAutoFit/>
          </a:bodyPr>
          <a:lstStyle/>
          <a:p>
            <a:pPr algn="ctr">
              <a:lnSpc>
                <a:spcPts val="3039"/>
              </a:lnSpc>
            </a:pPr>
            <a:r>
              <a:rPr lang="en-US" sz="3199">
                <a:solidFill>
                  <a:srgbClr val="515070"/>
                </a:solidFill>
                <a:latin typeface="Lilita One"/>
                <a:ea typeface="Lilita One"/>
                <a:cs typeface="Lilita One"/>
                <a:sym typeface="Lilita One"/>
              </a:rPr>
              <a:t>Subtle Differences in Participation</a:t>
            </a:r>
          </a:p>
        </p:txBody>
      </p:sp>
      <p:sp>
        <p:nvSpPr>
          <p:cNvPr id="38" name="TextBox 38"/>
          <p:cNvSpPr txBox="1"/>
          <p:nvPr/>
        </p:nvSpPr>
        <p:spPr>
          <a:xfrm>
            <a:off x="2831595" y="3984456"/>
            <a:ext cx="3734004" cy="1589574"/>
          </a:xfrm>
          <a:prstGeom prst="rect">
            <a:avLst/>
          </a:prstGeom>
        </p:spPr>
        <p:txBody>
          <a:bodyPr lIns="0" tIns="0" rIns="0" bIns="0" rtlCol="0" anchor="t">
            <a:spAutoFit/>
          </a:bodyPr>
          <a:lstStyle/>
          <a:p>
            <a:pPr algn="ctr">
              <a:lnSpc>
                <a:spcPts val="3210"/>
              </a:lnSpc>
              <a:spcBef>
                <a:spcPct val="0"/>
              </a:spcBef>
            </a:pPr>
            <a:r>
              <a:rPr lang="en-US" sz="2293">
                <a:solidFill>
                  <a:srgbClr val="CF623E"/>
                </a:solidFill>
                <a:latin typeface="Bobby Jones"/>
                <a:ea typeface="Bobby Jones"/>
                <a:cs typeface="Bobby Jones"/>
                <a:sym typeface="Bobby Jones"/>
              </a:rPr>
              <a:t>A student who seems quieter or steps away at times may be managing social or sensory overwhelm.</a:t>
            </a:r>
          </a:p>
        </p:txBody>
      </p:sp>
      <p:sp>
        <p:nvSpPr>
          <p:cNvPr id="39" name="TextBox 39"/>
          <p:cNvSpPr txBox="1"/>
          <p:nvPr/>
        </p:nvSpPr>
        <p:spPr>
          <a:xfrm>
            <a:off x="2537093" y="6384396"/>
            <a:ext cx="4323008" cy="796925"/>
          </a:xfrm>
          <a:prstGeom prst="rect">
            <a:avLst/>
          </a:prstGeom>
        </p:spPr>
        <p:txBody>
          <a:bodyPr lIns="0" tIns="0" rIns="0" bIns="0" rtlCol="0" anchor="t">
            <a:spAutoFit/>
          </a:bodyPr>
          <a:lstStyle/>
          <a:p>
            <a:pPr algn="ctr">
              <a:lnSpc>
                <a:spcPts val="3039"/>
              </a:lnSpc>
            </a:pPr>
            <a:r>
              <a:rPr lang="en-US" sz="3199">
                <a:solidFill>
                  <a:srgbClr val="515070"/>
                </a:solidFill>
                <a:latin typeface="Lilita One"/>
                <a:ea typeface="Lilita One"/>
                <a:cs typeface="Lilita One"/>
                <a:sym typeface="Lilita One"/>
              </a:rPr>
              <a:t>Varied communication styles</a:t>
            </a:r>
          </a:p>
        </p:txBody>
      </p:sp>
      <p:sp>
        <p:nvSpPr>
          <p:cNvPr id="40" name="TextBox 40"/>
          <p:cNvSpPr txBox="1"/>
          <p:nvPr/>
        </p:nvSpPr>
        <p:spPr>
          <a:xfrm>
            <a:off x="2537093" y="7257521"/>
            <a:ext cx="3971518" cy="1663065"/>
          </a:xfrm>
          <a:prstGeom prst="rect">
            <a:avLst/>
          </a:prstGeom>
        </p:spPr>
        <p:txBody>
          <a:bodyPr lIns="0" tIns="0" rIns="0" bIns="0" rtlCol="0" anchor="t">
            <a:spAutoFit/>
          </a:bodyPr>
          <a:lstStyle/>
          <a:p>
            <a:pPr algn="ctr">
              <a:lnSpc>
                <a:spcPts val="3359"/>
              </a:lnSpc>
              <a:spcBef>
                <a:spcPct val="0"/>
              </a:spcBef>
            </a:pPr>
            <a:r>
              <a:rPr lang="en-US" sz="2399">
                <a:solidFill>
                  <a:srgbClr val="CF623E"/>
                </a:solidFill>
                <a:latin typeface="Bobby Jones"/>
                <a:ea typeface="Bobby Jones"/>
                <a:cs typeface="Bobby Jones"/>
                <a:sym typeface="Bobby Jones"/>
              </a:rPr>
              <a:t>Some students express understanding better through writing or visuals than speech</a:t>
            </a:r>
          </a:p>
        </p:txBody>
      </p:sp>
      <p:sp>
        <p:nvSpPr>
          <p:cNvPr id="41" name="TextBox 41"/>
          <p:cNvSpPr txBox="1"/>
          <p:nvPr/>
        </p:nvSpPr>
        <p:spPr>
          <a:xfrm>
            <a:off x="11236191" y="3352165"/>
            <a:ext cx="4323008" cy="384721"/>
          </a:xfrm>
          <a:prstGeom prst="rect">
            <a:avLst/>
          </a:prstGeom>
        </p:spPr>
        <p:txBody>
          <a:bodyPr lIns="0" tIns="0" rIns="0" bIns="0" rtlCol="0" anchor="t">
            <a:spAutoFit/>
          </a:bodyPr>
          <a:lstStyle/>
          <a:p>
            <a:pPr algn="ctr">
              <a:lnSpc>
                <a:spcPts val="3039"/>
              </a:lnSpc>
            </a:pPr>
            <a:r>
              <a:rPr lang="en-US" sz="3199">
                <a:solidFill>
                  <a:srgbClr val="515070"/>
                </a:solidFill>
                <a:latin typeface="Lilita One"/>
                <a:ea typeface="Lilita One"/>
                <a:cs typeface="Lilita One"/>
                <a:sym typeface="Lilita One"/>
              </a:rPr>
              <a:t>Fluctuating Performance</a:t>
            </a:r>
          </a:p>
        </p:txBody>
      </p:sp>
      <p:sp>
        <p:nvSpPr>
          <p:cNvPr id="42" name="TextBox 42"/>
          <p:cNvSpPr txBox="1"/>
          <p:nvPr/>
        </p:nvSpPr>
        <p:spPr>
          <a:xfrm>
            <a:off x="11741289" y="3910965"/>
            <a:ext cx="3661383" cy="1663065"/>
          </a:xfrm>
          <a:prstGeom prst="rect">
            <a:avLst/>
          </a:prstGeom>
        </p:spPr>
        <p:txBody>
          <a:bodyPr lIns="0" tIns="0" rIns="0" bIns="0" rtlCol="0" anchor="t">
            <a:spAutoFit/>
          </a:bodyPr>
          <a:lstStyle/>
          <a:p>
            <a:pPr algn="ctr">
              <a:lnSpc>
                <a:spcPts val="3359"/>
              </a:lnSpc>
              <a:spcBef>
                <a:spcPct val="0"/>
              </a:spcBef>
            </a:pPr>
            <a:r>
              <a:rPr lang="en-US" sz="2399">
                <a:solidFill>
                  <a:srgbClr val="CF623E"/>
                </a:solidFill>
                <a:latin typeface="Bobby Jones"/>
                <a:ea typeface="Bobby Jones"/>
                <a:cs typeface="Bobby Jones"/>
                <a:sym typeface="Bobby Jones"/>
              </a:rPr>
              <a:t>Concentration and stamina can vary based on stress, health, or medication</a:t>
            </a:r>
          </a:p>
        </p:txBody>
      </p:sp>
      <p:sp>
        <p:nvSpPr>
          <p:cNvPr id="43" name="TextBox 43"/>
          <p:cNvSpPr txBox="1"/>
          <p:nvPr/>
        </p:nvSpPr>
        <p:spPr>
          <a:xfrm>
            <a:off x="11509854" y="6384396"/>
            <a:ext cx="4323008" cy="796925"/>
          </a:xfrm>
          <a:prstGeom prst="rect">
            <a:avLst/>
          </a:prstGeom>
        </p:spPr>
        <p:txBody>
          <a:bodyPr lIns="0" tIns="0" rIns="0" bIns="0" rtlCol="0" anchor="t">
            <a:spAutoFit/>
          </a:bodyPr>
          <a:lstStyle/>
          <a:p>
            <a:pPr algn="ctr">
              <a:lnSpc>
                <a:spcPts val="3039"/>
              </a:lnSpc>
            </a:pPr>
            <a:r>
              <a:rPr lang="en-US" sz="3199">
                <a:solidFill>
                  <a:srgbClr val="515070"/>
                </a:solidFill>
                <a:latin typeface="Lilita One"/>
                <a:ea typeface="Lilita One"/>
                <a:cs typeface="Lilita One"/>
                <a:sym typeface="Lilita One"/>
              </a:rPr>
              <a:t>Visible and Invisible Needs</a:t>
            </a:r>
          </a:p>
        </p:txBody>
      </p:sp>
      <p:sp>
        <p:nvSpPr>
          <p:cNvPr id="44" name="TextBox 44"/>
          <p:cNvSpPr txBox="1"/>
          <p:nvPr/>
        </p:nvSpPr>
        <p:spPr>
          <a:xfrm>
            <a:off x="11995153" y="7183755"/>
            <a:ext cx="3699999" cy="1663065"/>
          </a:xfrm>
          <a:prstGeom prst="rect">
            <a:avLst/>
          </a:prstGeom>
        </p:spPr>
        <p:txBody>
          <a:bodyPr lIns="0" tIns="0" rIns="0" bIns="0" rtlCol="0" anchor="t">
            <a:spAutoFit/>
          </a:bodyPr>
          <a:lstStyle/>
          <a:p>
            <a:pPr algn="ctr">
              <a:lnSpc>
                <a:spcPts val="3359"/>
              </a:lnSpc>
              <a:spcBef>
                <a:spcPct val="0"/>
              </a:spcBef>
            </a:pPr>
            <a:r>
              <a:rPr lang="en-US" sz="2399">
                <a:solidFill>
                  <a:srgbClr val="CF623E"/>
                </a:solidFill>
                <a:latin typeface="Bobby Jones"/>
                <a:ea typeface="Bobby Jones"/>
                <a:cs typeface="Bobby Jones"/>
                <a:sym typeface="Bobby Jones"/>
              </a:rPr>
              <a:t>Support tools like laptops, headphones, or </a:t>
            </a:r>
            <a:r>
              <a:rPr lang="en-US" sz="2399" err="1">
                <a:solidFill>
                  <a:srgbClr val="CF623E"/>
                </a:solidFill>
                <a:latin typeface="Bobby Jones"/>
                <a:ea typeface="Bobby Jones"/>
                <a:cs typeface="Bobby Jones"/>
                <a:sym typeface="Bobby Jones"/>
              </a:rPr>
              <a:t>notE</a:t>
            </a:r>
            <a:r>
              <a:rPr lang="en-US" sz="2399">
                <a:solidFill>
                  <a:srgbClr val="CF623E"/>
                </a:solidFill>
                <a:latin typeface="Bobby Jones"/>
                <a:ea typeface="Bobby Jones"/>
                <a:cs typeface="Bobby Jones"/>
                <a:sym typeface="Bobby Jones"/>
              </a:rPr>
              <a:t>-takers help level access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fill="hold"/>
                                        <p:tgtEl>
                                          <p:spTgt spid="41"/>
                                        </p:tgtEl>
                                        <p:attrNameLst>
                                          <p:attrName>ppt_x</p:attrName>
                                        </p:attrNameLst>
                                      </p:cBhvr>
                                      <p:tavLst>
                                        <p:tav tm="0">
                                          <p:val>
                                            <p:strVal val="#ppt_x"/>
                                          </p:val>
                                        </p:tav>
                                        <p:tav tm="100000">
                                          <p:val>
                                            <p:strVal val="#ppt_x"/>
                                          </p:val>
                                        </p:tav>
                                      </p:tavLst>
                                    </p:anim>
                                    <p:anim calcmode="lin" valueType="num">
                                      <p:cBhvr additive="base">
                                        <p:cTn id="39" dur="500" fill="hold"/>
                                        <p:tgtEl>
                                          <p:spTgt spid="4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ppt_x"/>
                                          </p:val>
                                        </p:tav>
                                        <p:tav tm="100000">
                                          <p:val>
                                            <p:strVal val="#ppt_x"/>
                                          </p:val>
                                        </p:tav>
                                      </p:tavLst>
                                    </p:anim>
                                    <p:anim calcmode="lin" valueType="num">
                                      <p:cBhvr additive="base">
                                        <p:cTn id="47" dur="500" fill="hold"/>
                                        <p:tgtEl>
                                          <p:spTgt spid="43"/>
                                        </p:tgtEl>
                                        <p:attrNameLst>
                                          <p:attrName>ppt_y</p:attrName>
                                        </p:attrNameLst>
                                      </p:cBhvr>
                                      <p:tavLst>
                                        <p:tav tm="0">
                                          <p:val>
                                            <p:strVal val="1+#ppt_h/2"/>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0"/>
                                        <p:tgtEl>
                                          <p:spTgt spid="42"/>
                                        </p:tgtEl>
                                      </p:cBhvr>
                                    </p:animEffect>
                                    <p:anim calcmode="lin" valueType="num">
                                      <p:cBhvr>
                                        <p:cTn id="56" dur="1000" fill="hold"/>
                                        <p:tgtEl>
                                          <p:spTgt spid="42"/>
                                        </p:tgtEl>
                                        <p:attrNameLst>
                                          <p:attrName>ppt_x</p:attrName>
                                        </p:attrNameLst>
                                      </p:cBhvr>
                                      <p:tavLst>
                                        <p:tav tm="0">
                                          <p:val>
                                            <p:strVal val="#ppt_x"/>
                                          </p:val>
                                        </p:tav>
                                        <p:tav tm="100000">
                                          <p:val>
                                            <p:strVal val="#ppt_x"/>
                                          </p:val>
                                        </p:tav>
                                      </p:tavLst>
                                    </p:anim>
                                    <p:anim calcmode="lin" valueType="num">
                                      <p:cBhvr>
                                        <p:cTn id="57" dur="1000" fill="hold"/>
                                        <p:tgtEl>
                                          <p:spTgt spid="4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4">
                                            <p:txEl>
                                              <p:pRg st="0" end="0"/>
                                            </p:txEl>
                                          </p:spTgt>
                                        </p:tgtEl>
                                        <p:attrNameLst>
                                          <p:attrName>style.visibility</p:attrName>
                                        </p:attrNameLst>
                                      </p:cBhvr>
                                      <p:to>
                                        <p:strVal val="visible"/>
                                      </p:to>
                                    </p:set>
                                    <p:animEffect transition="in" filter="fade">
                                      <p:cBhvr>
                                        <p:cTn id="65" dur="1000"/>
                                        <p:tgtEl>
                                          <p:spTgt spid="44">
                                            <p:txEl>
                                              <p:pRg st="0" end="0"/>
                                            </p:txEl>
                                          </p:spTgt>
                                        </p:tgtEl>
                                      </p:cBhvr>
                                    </p:animEffect>
                                    <p:anim calcmode="lin" valueType="num">
                                      <p:cBhvr>
                                        <p:cTn id="66"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44">
                                            <p:txEl>
                                              <p:pRg st="0" end="0"/>
                                            </p:txEl>
                                          </p:spTgt>
                                        </p:tgtEl>
                                        <p:attrNameLst>
                                          <p:attrName>ppt_y</p:attrName>
                                        </p:attrNameLst>
                                      </p:cBhvr>
                                      <p:tavLst>
                                        <p:tav tm="0">
                                          <p:val>
                                            <p:strVal val="#ppt_y+.1"/>
                                          </p:val>
                                        </p:tav>
                                        <p:tav tm="100000">
                                          <p:val>
                                            <p:strVal val="#ppt_y"/>
                                          </p:val>
                                        </p:tav>
                                      </p:tavLst>
                                    </p:anim>
                                  </p:childTnLst>
                                </p:cTn>
                              </p:par>
                              <p:par>
                                <p:cTn id="68" presetID="1"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62119" y="2753749"/>
            <a:ext cx="1061824" cy="1061824"/>
          </a:xfrm>
          <a:custGeom>
            <a:avLst/>
            <a:gdLst/>
            <a:ahLst/>
            <a:cxnLst/>
            <a:rect l="l" t="t" r="r" b="b"/>
            <a:pathLst>
              <a:path w="1061824" h="1061824">
                <a:moveTo>
                  <a:pt x="0" y="0"/>
                </a:moveTo>
                <a:lnTo>
                  <a:pt x="1061823" y="0"/>
                </a:lnTo>
                <a:lnTo>
                  <a:pt x="1061823" y="1061824"/>
                </a:lnTo>
                <a:lnTo>
                  <a:pt x="0" y="10618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62119" y="3952011"/>
            <a:ext cx="1061824" cy="1061824"/>
          </a:xfrm>
          <a:custGeom>
            <a:avLst/>
            <a:gdLst/>
            <a:ahLst/>
            <a:cxnLst/>
            <a:rect l="l" t="t" r="r" b="b"/>
            <a:pathLst>
              <a:path w="1061824" h="1061824">
                <a:moveTo>
                  <a:pt x="0" y="0"/>
                </a:moveTo>
                <a:lnTo>
                  <a:pt x="1061823" y="0"/>
                </a:lnTo>
                <a:lnTo>
                  <a:pt x="1061823" y="1061824"/>
                </a:lnTo>
                <a:lnTo>
                  <a:pt x="0" y="1061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62119" y="5738952"/>
            <a:ext cx="1065260" cy="1065260"/>
          </a:xfrm>
          <a:custGeom>
            <a:avLst/>
            <a:gdLst/>
            <a:ahLst/>
            <a:cxnLst/>
            <a:rect l="l" t="t" r="r" b="b"/>
            <a:pathLst>
              <a:path w="1065260" h="1065260">
                <a:moveTo>
                  <a:pt x="0" y="0"/>
                </a:moveTo>
                <a:lnTo>
                  <a:pt x="1065260" y="0"/>
                </a:lnTo>
                <a:lnTo>
                  <a:pt x="1065260" y="1065260"/>
                </a:lnTo>
                <a:lnTo>
                  <a:pt x="0" y="1065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62119" y="7153731"/>
            <a:ext cx="1061824" cy="1061824"/>
          </a:xfrm>
          <a:custGeom>
            <a:avLst/>
            <a:gdLst/>
            <a:ahLst/>
            <a:cxnLst/>
            <a:rect l="l" t="t" r="r" b="b"/>
            <a:pathLst>
              <a:path w="1061824" h="1061824">
                <a:moveTo>
                  <a:pt x="0" y="0"/>
                </a:moveTo>
                <a:lnTo>
                  <a:pt x="1061823" y="0"/>
                </a:lnTo>
                <a:lnTo>
                  <a:pt x="1061823" y="1061823"/>
                </a:lnTo>
                <a:lnTo>
                  <a:pt x="0" y="10618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2882941" y="2991481"/>
            <a:ext cx="10823067" cy="567309"/>
          </a:xfrm>
          <a:prstGeom prst="rect">
            <a:avLst/>
          </a:prstGeom>
        </p:spPr>
        <p:txBody>
          <a:bodyPr lIns="0" tIns="0" rIns="0" bIns="0" rtlCol="0" anchor="t">
            <a:spAutoFit/>
          </a:bodyPr>
          <a:lstStyle/>
          <a:p>
            <a:pPr algn="l">
              <a:lnSpc>
                <a:spcPts val="4428"/>
              </a:lnSpc>
            </a:pPr>
            <a:r>
              <a:rPr lang="en-US" sz="3600">
                <a:solidFill>
                  <a:srgbClr val="515070"/>
                </a:solidFill>
                <a:latin typeface="Lilita One"/>
                <a:ea typeface="Lilita One"/>
                <a:cs typeface="Lilita One"/>
                <a:sym typeface="Lilita One"/>
              </a:rPr>
              <a:t>Maintain confidentiality of student information</a:t>
            </a:r>
          </a:p>
        </p:txBody>
      </p:sp>
      <p:sp>
        <p:nvSpPr>
          <p:cNvPr id="10" name="TextBox 10"/>
          <p:cNvSpPr txBox="1"/>
          <p:nvPr/>
        </p:nvSpPr>
        <p:spPr>
          <a:xfrm>
            <a:off x="2985316" y="4046125"/>
            <a:ext cx="10500216" cy="1691259"/>
          </a:xfrm>
          <a:prstGeom prst="rect">
            <a:avLst/>
          </a:prstGeom>
        </p:spPr>
        <p:txBody>
          <a:bodyPr lIns="0" tIns="0" rIns="0" bIns="0" rtlCol="0" anchor="t">
            <a:spAutoFit/>
          </a:bodyPr>
          <a:lstStyle/>
          <a:p>
            <a:pPr algn="l">
              <a:lnSpc>
                <a:spcPts val="4428"/>
              </a:lnSpc>
            </a:pPr>
            <a:r>
              <a:rPr lang="en-US" sz="3600">
                <a:solidFill>
                  <a:srgbClr val="515070"/>
                </a:solidFill>
                <a:latin typeface="Lilita One"/>
                <a:ea typeface="Lilita One"/>
                <a:cs typeface="Lilita One"/>
                <a:sym typeface="Lilita One"/>
              </a:rPr>
              <a:t>Implement accommodations as listed on letters. </a:t>
            </a:r>
            <a:r>
              <a:rPr lang="en-US" sz="3600" u="sng">
                <a:solidFill>
                  <a:srgbClr val="515070"/>
                </a:solidFill>
                <a:latin typeface="Lilita One"/>
                <a:ea typeface="Lilita One"/>
                <a:cs typeface="Lilita One"/>
                <a:sym typeface="Lilita One"/>
              </a:rPr>
              <a:t>Avoid </a:t>
            </a:r>
            <a:r>
              <a:rPr lang="en-US" sz="3600">
                <a:solidFill>
                  <a:srgbClr val="515070"/>
                </a:solidFill>
                <a:latin typeface="Lilita One"/>
                <a:ea typeface="Lilita One"/>
                <a:cs typeface="Lilita One"/>
                <a:sym typeface="Lilita One"/>
              </a:rPr>
              <a:t>accommodating outside of the Abilities Office’s Recommendations.</a:t>
            </a:r>
          </a:p>
        </p:txBody>
      </p:sp>
      <p:sp>
        <p:nvSpPr>
          <p:cNvPr id="11" name="TextBox 11"/>
          <p:cNvSpPr txBox="1"/>
          <p:nvPr/>
        </p:nvSpPr>
        <p:spPr>
          <a:xfrm>
            <a:off x="2979179" y="5985034"/>
            <a:ext cx="9610229" cy="1129284"/>
          </a:xfrm>
          <a:prstGeom prst="rect">
            <a:avLst/>
          </a:prstGeom>
        </p:spPr>
        <p:txBody>
          <a:bodyPr lIns="0" tIns="0" rIns="0" bIns="0" rtlCol="0" anchor="t">
            <a:spAutoFit/>
          </a:bodyPr>
          <a:lstStyle/>
          <a:p>
            <a:pPr algn="just">
              <a:lnSpc>
                <a:spcPts val="4428"/>
              </a:lnSpc>
            </a:pPr>
            <a:r>
              <a:rPr lang="en-US" sz="3600">
                <a:solidFill>
                  <a:srgbClr val="515070"/>
                </a:solidFill>
                <a:latin typeface="Lilita One"/>
                <a:ea typeface="Lilita One"/>
                <a:cs typeface="Lilita One"/>
                <a:sym typeface="Lilita One"/>
              </a:rPr>
              <a:t>Contact the Abilities Office for clarification or assistance</a:t>
            </a:r>
          </a:p>
        </p:txBody>
      </p:sp>
      <p:sp>
        <p:nvSpPr>
          <p:cNvPr id="12" name="TextBox 12"/>
          <p:cNvSpPr txBox="1"/>
          <p:nvPr/>
        </p:nvSpPr>
        <p:spPr>
          <a:xfrm>
            <a:off x="2979179" y="7360400"/>
            <a:ext cx="7611172" cy="1691259"/>
          </a:xfrm>
          <a:prstGeom prst="rect">
            <a:avLst/>
          </a:prstGeom>
        </p:spPr>
        <p:txBody>
          <a:bodyPr lIns="0" tIns="0" rIns="0" bIns="0" rtlCol="0" anchor="t">
            <a:spAutoFit/>
          </a:bodyPr>
          <a:lstStyle/>
          <a:p>
            <a:pPr algn="l">
              <a:lnSpc>
                <a:spcPts val="4428"/>
              </a:lnSpc>
            </a:pPr>
            <a:r>
              <a:rPr lang="en-US" sz="3600">
                <a:solidFill>
                  <a:srgbClr val="515070"/>
                </a:solidFill>
                <a:latin typeface="Lilita One"/>
                <a:ea typeface="Lilita One"/>
                <a:cs typeface="Lilita One"/>
                <a:sym typeface="Lilita One"/>
              </a:rPr>
              <a:t>Foster an inclusive classroom environment by implementing accessibility</a:t>
            </a:r>
          </a:p>
        </p:txBody>
      </p:sp>
      <p:grpSp>
        <p:nvGrpSpPr>
          <p:cNvPr id="13" name="Group 13"/>
          <p:cNvGrpSpPr/>
          <p:nvPr/>
        </p:nvGrpSpPr>
        <p:grpSpPr>
          <a:xfrm>
            <a:off x="10073795" y="7684642"/>
            <a:ext cx="6823475" cy="1676946"/>
            <a:chOff x="0" y="0"/>
            <a:chExt cx="9097967" cy="2235928"/>
          </a:xfrm>
        </p:grpSpPr>
        <p:sp>
          <p:nvSpPr>
            <p:cNvPr id="14" name="Freeform 14"/>
            <p:cNvSpPr/>
            <p:nvPr/>
          </p:nvSpPr>
          <p:spPr>
            <a:xfrm>
              <a:off x="0" y="0"/>
              <a:ext cx="9097967" cy="2012925"/>
            </a:xfrm>
            <a:custGeom>
              <a:avLst/>
              <a:gdLst/>
              <a:ahLst/>
              <a:cxnLst/>
              <a:rect l="l" t="t" r="r" b="b"/>
              <a:pathLst>
                <a:path w="9097967" h="2012925">
                  <a:moveTo>
                    <a:pt x="0" y="0"/>
                  </a:moveTo>
                  <a:lnTo>
                    <a:pt x="9097967" y="0"/>
                  </a:lnTo>
                  <a:lnTo>
                    <a:pt x="9097967" y="2012925"/>
                  </a:lnTo>
                  <a:lnTo>
                    <a:pt x="0" y="20129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1735112" y="74093"/>
              <a:ext cx="7062258" cy="2161835"/>
            </a:xfrm>
            <a:prstGeom prst="rect">
              <a:avLst/>
            </a:prstGeom>
          </p:spPr>
          <p:txBody>
            <a:bodyPr lIns="0" tIns="0" rIns="0" bIns="0" rtlCol="0" anchor="t">
              <a:spAutoFit/>
            </a:bodyPr>
            <a:lstStyle/>
            <a:p>
              <a:pPr algn="just">
                <a:lnSpc>
                  <a:spcPts val="2190"/>
                </a:lnSpc>
              </a:pPr>
              <a:r>
                <a:rPr lang="en-US" sz="1564">
                  <a:solidFill>
                    <a:srgbClr val="000000"/>
                  </a:solidFill>
                  <a:latin typeface="Bobby Jones"/>
                  <a:ea typeface="Bobby Jones"/>
                  <a:cs typeface="Bobby Jones"/>
                  <a:sym typeface="Bobby Jones"/>
                </a:rPr>
                <a:t>“Students with disabilities are twice as likely to leave college without a degree when they don’t receive adequate support.”</a:t>
              </a:r>
            </a:p>
            <a:p>
              <a:pPr algn="just">
                <a:lnSpc>
                  <a:spcPts val="2190"/>
                </a:lnSpc>
              </a:pPr>
              <a:r>
                <a:rPr lang="en-US" sz="1564">
                  <a:solidFill>
                    <a:srgbClr val="000000"/>
                  </a:solidFill>
                  <a:latin typeface="Bobby Jones"/>
                  <a:ea typeface="Bobby Jones"/>
                  <a:cs typeface="Bobby Jones"/>
                  <a:sym typeface="Bobby Jones"/>
                </a:rPr>
                <a:t>— National Center for College Students with Disabilities (NCCSD)</a:t>
              </a:r>
            </a:p>
            <a:p>
              <a:pPr algn="just">
                <a:lnSpc>
                  <a:spcPts val="2190"/>
                </a:lnSpc>
                <a:spcBef>
                  <a:spcPct val="0"/>
                </a:spcBef>
              </a:pPr>
              <a:endParaRPr lang="en-US" sz="1564">
                <a:solidFill>
                  <a:srgbClr val="000000"/>
                </a:solidFill>
                <a:latin typeface="Bobby Jones"/>
                <a:ea typeface="Bobby Jones"/>
                <a:cs typeface="Bobby Jones"/>
                <a:sym typeface="Bobby Jones"/>
              </a:endParaRPr>
            </a:p>
          </p:txBody>
        </p:sp>
      </p:grpSp>
      <p:sp>
        <p:nvSpPr>
          <p:cNvPr id="16" name="Freeform 16"/>
          <p:cNvSpPr/>
          <p:nvPr/>
        </p:nvSpPr>
        <p:spPr>
          <a:xfrm>
            <a:off x="13720174" y="3309679"/>
            <a:ext cx="3339439" cy="3408311"/>
          </a:xfrm>
          <a:custGeom>
            <a:avLst/>
            <a:gdLst/>
            <a:ahLst/>
            <a:cxnLst/>
            <a:rect l="l" t="t" r="r" b="b"/>
            <a:pathLst>
              <a:path w="3339439" h="3408311">
                <a:moveTo>
                  <a:pt x="0" y="0"/>
                </a:moveTo>
                <a:lnTo>
                  <a:pt x="3339439" y="0"/>
                </a:lnTo>
                <a:lnTo>
                  <a:pt x="3339439" y="3408311"/>
                </a:lnTo>
                <a:lnTo>
                  <a:pt x="0" y="3408311"/>
                </a:lnTo>
                <a:lnTo>
                  <a:pt x="0" y="0"/>
                </a:lnTo>
                <a:close/>
              </a:path>
            </a:pathLst>
          </a:custGeom>
          <a:blipFill>
            <a:blip r:embed="rId12"/>
            <a:stretch>
              <a:fillRect/>
            </a:stretch>
          </a:blipFill>
        </p:spPr>
        <p:txBody>
          <a:bodyPr/>
          <a:lstStyle/>
          <a:p>
            <a:endParaRPr lang="en-US"/>
          </a:p>
        </p:txBody>
      </p:sp>
      <p:sp>
        <p:nvSpPr>
          <p:cNvPr id="17" name="TextBox 17"/>
          <p:cNvSpPr txBox="1"/>
          <p:nvPr/>
        </p:nvSpPr>
        <p:spPr>
          <a:xfrm>
            <a:off x="1028700" y="1121267"/>
            <a:ext cx="14531550" cy="1632482"/>
          </a:xfrm>
          <a:prstGeom prst="rect">
            <a:avLst/>
          </a:prstGeom>
        </p:spPr>
        <p:txBody>
          <a:bodyPr lIns="0" tIns="0" rIns="0" bIns="0" rtlCol="0" anchor="t">
            <a:spAutoFit/>
          </a:bodyPr>
          <a:lstStyle/>
          <a:p>
            <a:pPr algn="ctr">
              <a:lnSpc>
                <a:spcPts val="13118"/>
              </a:lnSpc>
              <a:spcBef>
                <a:spcPct val="0"/>
              </a:spcBef>
            </a:pPr>
            <a:r>
              <a:rPr lang="en-US" sz="9370">
                <a:solidFill>
                  <a:srgbClr val="CF623E"/>
                </a:solidFill>
                <a:latin typeface="Bobby Jones"/>
                <a:ea typeface="Bobby Jones"/>
                <a:cs typeface="Bobby Jones"/>
                <a:sym typeface="Bobby Jones"/>
              </a:rPr>
              <a:t>Your Partnership Matters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1000"/>
                            </p:stCondLst>
                            <p:childTnLst>
                              <p:par>
                                <p:cTn id="37" presetID="26" presetClass="emph" presetSubtype="0" repeatCount="indefinite" fill="hold" grpId="0" nodeType="afterEffect">
                                  <p:stCondLst>
                                    <p:cond delay="0"/>
                                  </p:stCondLst>
                                  <p:childTnLst>
                                    <p:animEffect transition="out" filter="fade">
                                      <p:cBhvr>
                                        <p:cTn id="38" dur="5000" tmFilter="0, 0; .2, .5; .8, .5; 1, 0"/>
                                        <p:tgtEl>
                                          <p:spTgt spid="16"/>
                                        </p:tgtEl>
                                      </p:cBhvr>
                                    </p:animEffect>
                                    <p:animScale>
                                      <p:cBhvr>
                                        <p:cTn id="39" dur="2500" autoRev="1" fill="hold"/>
                                        <p:tgtEl>
                                          <p:spTgt spid="16"/>
                                        </p:tgtEl>
                                      </p:cBhvr>
                                      <p:by x="105000" y="105000"/>
                                    </p:animScale>
                                  </p:childTnLst>
                                </p:cTn>
                              </p:par>
                              <p:par>
                                <p:cTn id="40" presetID="14"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1000"/>
                                        <p:tgtEl>
                                          <p:spTgt spid="10">
                                            <p:txEl>
                                              <p:pRg st="0" end="0"/>
                                            </p:txEl>
                                          </p:spTgt>
                                        </p:tgtEl>
                                      </p:cBhvr>
                                    </p:animEffect>
                                    <p:anim calcmode="lin" valueType="num">
                                      <p:cBhvr>
                                        <p:cTn id="5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1" grpId="0"/>
      <p:bldP spid="12" grpId="0"/>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551061" y="3280262"/>
            <a:ext cx="7185878" cy="5578038"/>
          </a:xfrm>
          <a:custGeom>
            <a:avLst/>
            <a:gdLst/>
            <a:ahLst/>
            <a:cxnLst/>
            <a:rect l="l" t="t" r="r" b="b"/>
            <a:pathLst>
              <a:path w="7185878" h="5578038">
                <a:moveTo>
                  <a:pt x="0" y="0"/>
                </a:moveTo>
                <a:lnTo>
                  <a:pt x="7185878" y="0"/>
                </a:lnTo>
                <a:lnTo>
                  <a:pt x="7185878" y="5578038"/>
                </a:lnTo>
                <a:lnTo>
                  <a:pt x="0" y="5578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869989" y="3378314"/>
            <a:ext cx="3271497" cy="1562668"/>
          </a:xfrm>
          <a:prstGeom prst="rect">
            <a:avLst/>
          </a:prstGeom>
        </p:spPr>
        <p:txBody>
          <a:bodyPr lIns="0" tIns="0" rIns="0" bIns="0" rtlCol="0" anchor="t">
            <a:spAutoFit/>
          </a:bodyPr>
          <a:lstStyle/>
          <a:p>
            <a:pPr algn="r">
              <a:lnSpc>
                <a:spcPts val="4007"/>
              </a:lnSpc>
            </a:pPr>
            <a:r>
              <a:rPr lang="en-US" sz="4217">
                <a:solidFill>
                  <a:srgbClr val="515070"/>
                </a:solidFill>
                <a:latin typeface="Lilita One"/>
                <a:ea typeface="Lilita One"/>
                <a:cs typeface="Lilita One"/>
                <a:sym typeface="Lilita One"/>
              </a:rPr>
              <a:t>Flexible Teaching Styles</a:t>
            </a:r>
          </a:p>
        </p:txBody>
      </p:sp>
      <p:sp>
        <p:nvSpPr>
          <p:cNvPr id="7" name="TextBox 7"/>
          <p:cNvSpPr txBox="1"/>
          <p:nvPr/>
        </p:nvSpPr>
        <p:spPr>
          <a:xfrm>
            <a:off x="1431919" y="7800457"/>
            <a:ext cx="3709567" cy="1057843"/>
          </a:xfrm>
          <a:prstGeom prst="rect">
            <a:avLst/>
          </a:prstGeom>
        </p:spPr>
        <p:txBody>
          <a:bodyPr lIns="0" tIns="0" rIns="0" bIns="0" rtlCol="0" anchor="t">
            <a:spAutoFit/>
          </a:bodyPr>
          <a:lstStyle/>
          <a:p>
            <a:pPr algn="r">
              <a:lnSpc>
                <a:spcPts val="4007"/>
              </a:lnSpc>
            </a:pPr>
            <a:r>
              <a:rPr lang="en-US" sz="4217">
                <a:solidFill>
                  <a:srgbClr val="515070"/>
                </a:solidFill>
                <a:latin typeface="Lilita One"/>
                <a:ea typeface="Lilita One"/>
                <a:cs typeface="Lilita One"/>
                <a:sym typeface="Lilita One"/>
              </a:rPr>
              <a:t>Empathy &amp; Communication</a:t>
            </a:r>
          </a:p>
        </p:txBody>
      </p:sp>
      <p:sp>
        <p:nvSpPr>
          <p:cNvPr id="8" name="TextBox 8"/>
          <p:cNvSpPr txBox="1"/>
          <p:nvPr/>
        </p:nvSpPr>
        <p:spPr>
          <a:xfrm>
            <a:off x="13256737" y="3220454"/>
            <a:ext cx="4114974" cy="1562668"/>
          </a:xfrm>
          <a:prstGeom prst="rect">
            <a:avLst/>
          </a:prstGeom>
        </p:spPr>
        <p:txBody>
          <a:bodyPr lIns="0" tIns="0" rIns="0" bIns="0" rtlCol="0" anchor="t">
            <a:spAutoFit/>
          </a:bodyPr>
          <a:lstStyle/>
          <a:p>
            <a:pPr algn="l">
              <a:lnSpc>
                <a:spcPts val="4007"/>
              </a:lnSpc>
            </a:pPr>
            <a:r>
              <a:rPr lang="en-US" sz="4217">
                <a:solidFill>
                  <a:srgbClr val="515070"/>
                </a:solidFill>
                <a:latin typeface="Lilita One"/>
                <a:ea typeface="Lilita One"/>
                <a:cs typeface="Lilita One"/>
                <a:sym typeface="Lilita One"/>
              </a:rPr>
              <a:t>Collaboration with Abilities Office</a:t>
            </a:r>
          </a:p>
        </p:txBody>
      </p:sp>
      <p:sp>
        <p:nvSpPr>
          <p:cNvPr id="9" name="TextBox 9"/>
          <p:cNvSpPr txBox="1"/>
          <p:nvPr/>
        </p:nvSpPr>
        <p:spPr>
          <a:xfrm>
            <a:off x="13256737" y="7445265"/>
            <a:ext cx="3573614" cy="1562735"/>
          </a:xfrm>
          <a:prstGeom prst="rect">
            <a:avLst/>
          </a:prstGeom>
        </p:spPr>
        <p:txBody>
          <a:bodyPr lIns="0" tIns="0" rIns="0" bIns="0" rtlCol="0" anchor="t">
            <a:spAutoFit/>
          </a:bodyPr>
          <a:lstStyle/>
          <a:p>
            <a:pPr algn="l">
              <a:lnSpc>
                <a:spcPts val="4009"/>
              </a:lnSpc>
            </a:pPr>
            <a:r>
              <a:rPr lang="en-US" sz="4220">
                <a:solidFill>
                  <a:srgbClr val="515070"/>
                </a:solidFill>
                <a:latin typeface="Lilita One"/>
                <a:ea typeface="Lilita One"/>
                <a:cs typeface="Lilita One"/>
                <a:sym typeface="Lilita One"/>
              </a:rPr>
              <a:t>Universal Design for Learning (UDL)</a:t>
            </a:r>
          </a:p>
        </p:txBody>
      </p:sp>
      <p:sp>
        <p:nvSpPr>
          <p:cNvPr id="10" name="AutoShape 10"/>
          <p:cNvSpPr/>
          <p:nvPr/>
        </p:nvSpPr>
        <p:spPr>
          <a:xfrm>
            <a:off x="5141486" y="4116786"/>
            <a:ext cx="409575" cy="199798"/>
          </a:xfrm>
          <a:prstGeom prst="line">
            <a:avLst/>
          </a:prstGeom>
          <a:ln w="28575" cap="flat">
            <a:solidFill>
              <a:srgbClr val="000000"/>
            </a:solidFill>
            <a:prstDash val="sysDash"/>
            <a:headEnd type="none" w="sm" len="sm"/>
            <a:tailEnd type="none" w="sm" len="sm"/>
          </a:ln>
        </p:spPr>
        <p:txBody>
          <a:bodyPr/>
          <a:lstStyle/>
          <a:p>
            <a:endParaRPr lang="en-US"/>
          </a:p>
        </p:txBody>
      </p:sp>
      <p:sp>
        <p:nvSpPr>
          <p:cNvPr id="11" name="AutoShape 11"/>
          <p:cNvSpPr/>
          <p:nvPr/>
        </p:nvSpPr>
        <p:spPr>
          <a:xfrm flipV="1">
            <a:off x="4369961" y="6069281"/>
            <a:ext cx="1181100" cy="0"/>
          </a:xfrm>
          <a:prstGeom prst="line">
            <a:avLst/>
          </a:prstGeom>
          <a:ln w="28575" cap="flat">
            <a:solidFill>
              <a:srgbClr val="000000"/>
            </a:solidFill>
            <a:prstDash val="sysDash"/>
            <a:headEnd type="none" w="sm" len="sm"/>
            <a:tailEnd type="none" w="sm" len="sm"/>
          </a:ln>
        </p:spPr>
        <p:txBody>
          <a:bodyPr/>
          <a:lstStyle/>
          <a:p>
            <a:endParaRPr lang="en-US"/>
          </a:p>
        </p:txBody>
      </p:sp>
      <p:sp>
        <p:nvSpPr>
          <p:cNvPr id="12" name="AutoShape 12"/>
          <p:cNvSpPr/>
          <p:nvPr/>
        </p:nvSpPr>
        <p:spPr>
          <a:xfrm flipV="1">
            <a:off x="5141486" y="8059627"/>
            <a:ext cx="409575" cy="226888"/>
          </a:xfrm>
          <a:prstGeom prst="line">
            <a:avLst/>
          </a:prstGeom>
          <a:ln w="28575" cap="flat">
            <a:solidFill>
              <a:srgbClr val="000000"/>
            </a:solidFill>
            <a:prstDash val="sysDash"/>
            <a:headEnd type="none" w="sm" len="sm"/>
            <a:tailEnd type="none" w="sm" len="sm"/>
          </a:ln>
        </p:spPr>
        <p:txBody>
          <a:bodyPr/>
          <a:lstStyle/>
          <a:p>
            <a:endParaRPr lang="en-US"/>
          </a:p>
        </p:txBody>
      </p:sp>
      <p:sp>
        <p:nvSpPr>
          <p:cNvPr id="13" name="AutoShape 13"/>
          <p:cNvSpPr/>
          <p:nvPr/>
        </p:nvSpPr>
        <p:spPr>
          <a:xfrm flipH="1" flipV="1">
            <a:off x="12736939" y="6069281"/>
            <a:ext cx="655751" cy="0"/>
          </a:xfrm>
          <a:prstGeom prst="line">
            <a:avLst/>
          </a:prstGeom>
          <a:ln w="28575" cap="flat">
            <a:solidFill>
              <a:srgbClr val="000000"/>
            </a:solidFill>
            <a:prstDash val="sysDash"/>
            <a:headEnd type="none" w="sm" len="sm"/>
            <a:tailEnd type="none" w="sm" len="sm"/>
          </a:ln>
        </p:spPr>
        <p:txBody>
          <a:bodyPr/>
          <a:lstStyle/>
          <a:p>
            <a:endParaRPr lang="en-US"/>
          </a:p>
        </p:txBody>
      </p:sp>
      <p:sp>
        <p:nvSpPr>
          <p:cNvPr id="14" name="AutoShape 14"/>
          <p:cNvSpPr/>
          <p:nvPr/>
        </p:nvSpPr>
        <p:spPr>
          <a:xfrm flipH="1">
            <a:off x="12736939" y="3958925"/>
            <a:ext cx="519798" cy="266722"/>
          </a:xfrm>
          <a:prstGeom prst="line">
            <a:avLst/>
          </a:prstGeom>
          <a:ln w="28575" cap="flat">
            <a:solidFill>
              <a:srgbClr val="000000"/>
            </a:solidFill>
            <a:prstDash val="sysDash"/>
            <a:headEnd type="none" w="sm" len="sm"/>
            <a:tailEnd type="none" w="sm" len="sm"/>
          </a:ln>
        </p:spPr>
        <p:txBody>
          <a:bodyPr/>
          <a:lstStyle/>
          <a:p>
            <a:endParaRPr lang="en-US"/>
          </a:p>
        </p:txBody>
      </p:sp>
      <p:sp>
        <p:nvSpPr>
          <p:cNvPr id="15" name="AutoShape 15"/>
          <p:cNvSpPr/>
          <p:nvPr/>
        </p:nvSpPr>
        <p:spPr>
          <a:xfrm flipH="1" flipV="1">
            <a:off x="12736939" y="7916525"/>
            <a:ext cx="519798" cy="267245"/>
          </a:xfrm>
          <a:prstGeom prst="line">
            <a:avLst/>
          </a:prstGeom>
          <a:ln w="28575" cap="flat">
            <a:solidFill>
              <a:srgbClr val="000000"/>
            </a:solidFill>
            <a:prstDash val="sysDash"/>
            <a:headEnd type="none" w="sm" len="sm"/>
            <a:tailEnd type="none" w="sm" len="sm"/>
          </a:ln>
        </p:spPr>
        <p:txBody>
          <a:bodyPr/>
          <a:lstStyle/>
          <a:p>
            <a:endParaRPr lang="en-US"/>
          </a:p>
        </p:txBody>
      </p:sp>
      <p:sp>
        <p:nvSpPr>
          <p:cNvPr id="16" name="TextBox 16"/>
          <p:cNvSpPr txBox="1"/>
          <p:nvPr/>
        </p:nvSpPr>
        <p:spPr>
          <a:xfrm>
            <a:off x="721778" y="1371255"/>
            <a:ext cx="16844445" cy="1209166"/>
          </a:xfrm>
          <a:prstGeom prst="rect">
            <a:avLst/>
          </a:prstGeom>
        </p:spPr>
        <p:txBody>
          <a:bodyPr lIns="0" tIns="0" rIns="0" bIns="0" rtlCol="0" anchor="t">
            <a:spAutoFit/>
          </a:bodyPr>
          <a:lstStyle/>
          <a:p>
            <a:pPr algn="ctr">
              <a:lnSpc>
                <a:spcPts val="9063"/>
              </a:lnSpc>
            </a:pPr>
            <a:r>
              <a:rPr lang="en-US" sz="8799">
                <a:solidFill>
                  <a:srgbClr val="CF623E"/>
                </a:solidFill>
                <a:latin typeface="Bobby Jones"/>
                <a:ea typeface="Bobby Jones"/>
                <a:cs typeface="Bobby Jones"/>
                <a:sym typeface="Bobby Jones"/>
              </a:rPr>
              <a:t>Creating Inclusive Classrooms</a:t>
            </a:r>
          </a:p>
        </p:txBody>
      </p:sp>
      <p:sp>
        <p:nvSpPr>
          <p:cNvPr id="17" name="TextBox 17"/>
          <p:cNvSpPr txBox="1"/>
          <p:nvPr/>
        </p:nvSpPr>
        <p:spPr>
          <a:xfrm>
            <a:off x="1098464" y="5583222"/>
            <a:ext cx="3271497" cy="1057843"/>
          </a:xfrm>
          <a:prstGeom prst="rect">
            <a:avLst/>
          </a:prstGeom>
        </p:spPr>
        <p:txBody>
          <a:bodyPr lIns="0" tIns="0" rIns="0" bIns="0" rtlCol="0" anchor="t">
            <a:spAutoFit/>
          </a:bodyPr>
          <a:lstStyle/>
          <a:p>
            <a:pPr algn="r">
              <a:lnSpc>
                <a:spcPts val="4007"/>
              </a:lnSpc>
            </a:pPr>
            <a:r>
              <a:rPr lang="en-US" sz="4200" dirty="0">
                <a:solidFill>
                  <a:srgbClr val="515070"/>
                </a:solidFill>
                <a:latin typeface="Lilita One"/>
                <a:ea typeface="Lilita One"/>
                <a:cs typeface="Lilita One"/>
                <a:sym typeface="Lilita One"/>
              </a:rPr>
              <a:t>Accessible Materials</a:t>
            </a:r>
          </a:p>
        </p:txBody>
      </p:sp>
      <p:sp>
        <p:nvSpPr>
          <p:cNvPr id="18" name="TextBox 18"/>
          <p:cNvSpPr txBox="1"/>
          <p:nvPr/>
        </p:nvSpPr>
        <p:spPr>
          <a:xfrm>
            <a:off x="13392690" y="5583222"/>
            <a:ext cx="3271497" cy="1057843"/>
          </a:xfrm>
          <a:prstGeom prst="rect">
            <a:avLst/>
          </a:prstGeom>
        </p:spPr>
        <p:txBody>
          <a:bodyPr lIns="0" tIns="0" rIns="0" bIns="0" rtlCol="0" anchor="t">
            <a:spAutoFit/>
          </a:bodyPr>
          <a:lstStyle/>
          <a:p>
            <a:pPr algn="l">
              <a:lnSpc>
                <a:spcPts val="4007"/>
              </a:lnSpc>
            </a:pPr>
            <a:r>
              <a:rPr lang="en-US" sz="4217">
                <a:solidFill>
                  <a:srgbClr val="515070"/>
                </a:solidFill>
                <a:latin typeface="Lilita One"/>
                <a:ea typeface="Lilita One"/>
                <a:cs typeface="Lilita One"/>
                <a:sym typeface="Lilita One"/>
              </a:rPr>
              <a:t>Awareness of Barriers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623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736123" y="3809675"/>
            <a:ext cx="5282461" cy="5282461"/>
          </a:xfrm>
          <a:custGeom>
            <a:avLst/>
            <a:gdLst/>
            <a:ahLst/>
            <a:cxnLst/>
            <a:rect l="l" t="t" r="r" b="b"/>
            <a:pathLst>
              <a:path w="5282461" h="5282461">
                <a:moveTo>
                  <a:pt x="0" y="0"/>
                </a:moveTo>
                <a:lnTo>
                  <a:pt x="5282461" y="0"/>
                </a:lnTo>
                <a:lnTo>
                  <a:pt x="5282461" y="5282461"/>
                </a:lnTo>
                <a:lnTo>
                  <a:pt x="0" y="5282461"/>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017976" y="1250002"/>
            <a:ext cx="14252048" cy="1314446"/>
          </a:xfrm>
          <a:prstGeom prst="rect">
            <a:avLst/>
          </a:prstGeom>
        </p:spPr>
        <p:txBody>
          <a:bodyPr lIns="0" tIns="0" rIns="0" bIns="0" rtlCol="0" anchor="t">
            <a:spAutoFit/>
          </a:bodyPr>
          <a:lstStyle/>
          <a:p>
            <a:pPr algn="ctr">
              <a:lnSpc>
                <a:spcPts val="10500"/>
              </a:lnSpc>
              <a:spcBef>
                <a:spcPct val="0"/>
              </a:spcBef>
            </a:pPr>
            <a:r>
              <a:rPr lang="en-US" sz="7500">
                <a:solidFill>
                  <a:srgbClr val="CF623E"/>
                </a:solidFill>
                <a:latin typeface="Bobby Jones"/>
                <a:ea typeface="Bobby Jones"/>
                <a:cs typeface="Bobby Jones"/>
                <a:sym typeface="Bobby Jones"/>
              </a:rPr>
              <a:t>How This Applies In The Classroom</a:t>
            </a:r>
          </a:p>
        </p:txBody>
      </p:sp>
      <p:sp>
        <p:nvSpPr>
          <p:cNvPr id="7" name="TextBox 7"/>
          <p:cNvSpPr txBox="1"/>
          <p:nvPr/>
        </p:nvSpPr>
        <p:spPr>
          <a:xfrm>
            <a:off x="7859284" y="2607264"/>
            <a:ext cx="8389174" cy="6297814"/>
          </a:xfrm>
          <a:prstGeom prst="rect">
            <a:avLst/>
          </a:prstGeom>
        </p:spPr>
        <p:txBody>
          <a:bodyPr wrap="square" lIns="0" tIns="0" rIns="0" bIns="0" rtlCol="0" anchor="t">
            <a:spAutoFit/>
          </a:bodyPr>
          <a:lstStyle/>
          <a:p>
            <a:pPr marL="690880" lvl="1" indent="-345440" algn="l">
              <a:lnSpc>
                <a:spcPts val="4480"/>
              </a:lnSpc>
              <a:buAutoNum type="arabicPeriod"/>
            </a:pPr>
            <a:r>
              <a:rPr lang="en-US" sz="3200" dirty="0">
                <a:solidFill>
                  <a:srgbClr val="CF623E"/>
                </a:solidFill>
                <a:latin typeface="Bobby Jones"/>
                <a:ea typeface="Bobby Jones"/>
                <a:cs typeface="Bobby Jones"/>
                <a:sym typeface="Bobby Jones"/>
              </a:rPr>
              <a:t>Students register with the </a:t>
            </a:r>
            <a:r>
              <a:rPr lang="en-US" sz="3200" u="sng" dirty="0">
                <a:solidFill>
                  <a:srgbClr val="CF623E"/>
                </a:solidFill>
                <a:latin typeface="Bobby Jones"/>
                <a:ea typeface="Bobby Jones"/>
                <a:cs typeface="Bobby Jones"/>
                <a:sym typeface="Bobby Jones"/>
              </a:rPr>
              <a:t>Abilities Office</a:t>
            </a:r>
            <a:r>
              <a:rPr lang="en-US" sz="3200" dirty="0">
                <a:solidFill>
                  <a:srgbClr val="CF623E"/>
                </a:solidFill>
                <a:latin typeface="Bobby Jones"/>
                <a:ea typeface="Bobby Jones"/>
                <a:cs typeface="Bobby Jones"/>
                <a:sym typeface="Bobby Jones"/>
              </a:rPr>
              <a:t>.</a:t>
            </a:r>
            <a:endParaRPr lang="en-US" dirty="0"/>
          </a:p>
          <a:p>
            <a:pPr marL="690880" lvl="1" indent="-345440">
              <a:lnSpc>
                <a:spcPts val="4480"/>
              </a:lnSpc>
              <a:buAutoNum type="arabicPeriod"/>
            </a:pPr>
            <a:r>
              <a:rPr lang="en-US" sz="3200" dirty="0">
                <a:solidFill>
                  <a:srgbClr val="CF623E"/>
                </a:solidFill>
                <a:latin typeface="Bobby Jones"/>
                <a:ea typeface="Bobby Jones"/>
                <a:cs typeface="Bobby Jones"/>
              </a:rPr>
              <a:t>The Abilities Office verifies the student's disability information, accommodation needs, and provider before approval.</a:t>
            </a:r>
          </a:p>
          <a:p>
            <a:pPr marL="690880" lvl="1" indent="-345440" algn="l">
              <a:lnSpc>
                <a:spcPts val="4480"/>
              </a:lnSpc>
              <a:buAutoNum type="arabicPeriod"/>
            </a:pPr>
            <a:r>
              <a:rPr lang="en-US" sz="3200" dirty="0">
                <a:solidFill>
                  <a:srgbClr val="CF623E"/>
                </a:solidFill>
                <a:latin typeface="Bobby Jones"/>
                <a:ea typeface="Bobby Jones"/>
                <a:cs typeface="Bobby Jones"/>
                <a:sym typeface="Bobby Jones"/>
              </a:rPr>
              <a:t>Faculty receive official accommodation letter</a:t>
            </a:r>
            <a:r>
              <a:rPr lang="en-US" sz="3200" u="none" dirty="0">
                <a:solidFill>
                  <a:srgbClr val="CF623E"/>
                </a:solidFill>
                <a:latin typeface="Bobby Jones"/>
                <a:ea typeface="Bobby Jones"/>
                <a:cs typeface="Bobby Jones"/>
                <a:sym typeface="Bobby Jones"/>
              </a:rPr>
              <a:t>s, </a:t>
            </a:r>
            <a:r>
              <a:rPr lang="en-US" sz="3200" dirty="0">
                <a:solidFill>
                  <a:srgbClr val="CF623E"/>
                </a:solidFill>
                <a:latin typeface="Bobby Jones"/>
                <a:ea typeface="Bobby Jones"/>
                <a:cs typeface="Bobby Jones"/>
                <a:sym typeface="Bobby Jones"/>
              </a:rPr>
              <a:t>not</a:t>
            </a:r>
            <a:r>
              <a:rPr lang="en-US" sz="3200" u="none" dirty="0">
                <a:solidFill>
                  <a:srgbClr val="CF623E"/>
                </a:solidFill>
                <a:latin typeface="Bobby Jones"/>
                <a:ea typeface="Bobby Jones"/>
                <a:cs typeface="Bobby Jones"/>
                <a:sym typeface="Bobby Jones"/>
              </a:rPr>
              <a:t> </a:t>
            </a:r>
            <a:r>
              <a:rPr lang="en-US" sz="3200" dirty="0">
                <a:solidFill>
                  <a:srgbClr val="CF623E"/>
                </a:solidFill>
                <a:latin typeface="Bobby Jones"/>
                <a:ea typeface="Bobby Jones"/>
                <a:cs typeface="Bobby Jones"/>
                <a:sym typeface="Bobby Jones"/>
              </a:rPr>
              <a:t>diagnoses.</a:t>
            </a:r>
            <a:endParaRPr lang="en-US" sz="3200" dirty="0">
              <a:solidFill>
                <a:srgbClr val="CF623E"/>
              </a:solidFill>
              <a:latin typeface="Bobby Jones"/>
              <a:ea typeface="Bobby Jones"/>
              <a:cs typeface="Bobby Jones"/>
            </a:endParaRPr>
          </a:p>
          <a:p>
            <a:pPr marL="690880" lvl="1" indent="-345440" algn="l">
              <a:lnSpc>
                <a:spcPts val="4480"/>
              </a:lnSpc>
              <a:buAutoNum type="arabicPeriod"/>
            </a:pPr>
            <a:r>
              <a:rPr lang="en-US" sz="3200" dirty="0">
                <a:solidFill>
                  <a:srgbClr val="CF623E"/>
                </a:solidFill>
                <a:latin typeface="Bobby Jones"/>
                <a:ea typeface="Bobby Jones"/>
                <a:cs typeface="Bobby Jones"/>
                <a:sym typeface="Bobby Jones"/>
              </a:rPr>
              <a:t>Accommodations </a:t>
            </a:r>
            <a:r>
              <a:rPr lang="en-US" sz="3200" u="sng" dirty="0">
                <a:solidFill>
                  <a:srgbClr val="00BF63"/>
                </a:solidFill>
                <a:latin typeface="Bobby Jones"/>
                <a:ea typeface="Bobby Jones"/>
                <a:cs typeface="Bobby Jones"/>
                <a:sym typeface="Bobby Jones"/>
              </a:rPr>
              <a:t>must </a:t>
            </a:r>
            <a:r>
              <a:rPr lang="en-US" sz="3200" dirty="0">
                <a:solidFill>
                  <a:srgbClr val="CF623E"/>
                </a:solidFill>
                <a:latin typeface="Bobby Jones"/>
                <a:ea typeface="Bobby Jones"/>
                <a:cs typeface="Bobby Jones"/>
                <a:sym typeface="Bobby Jones"/>
              </a:rPr>
              <a:t>be implemented as written.</a:t>
            </a:r>
            <a:endParaRPr lang="en-US" sz="3200" dirty="0">
              <a:solidFill>
                <a:srgbClr val="CF623E"/>
              </a:solidFill>
              <a:latin typeface="Bobby Jones"/>
              <a:ea typeface="Bobby Jones"/>
              <a:cs typeface="Bobby Jones"/>
            </a:endParaRPr>
          </a:p>
          <a:p>
            <a:pPr marL="690880" lvl="1" indent="-345440" algn="l">
              <a:lnSpc>
                <a:spcPts val="4480"/>
              </a:lnSpc>
              <a:buAutoNum type="arabicPeriod"/>
            </a:pPr>
            <a:r>
              <a:rPr lang="en-US" sz="3200" dirty="0">
                <a:solidFill>
                  <a:srgbClr val="CF623E"/>
                </a:solidFill>
                <a:latin typeface="Bobby Jones"/>
                <a:ea typeface="Bobby Jones"/>
                <a:cs typeface="Bobby Jones"/>
                <a:sym typeface="Bobby Jones"/>
              </a:rPr>
              <a:t>If unsure how to apply an accommodation, consult the Abilities Office not the student directly about their disability.</a:t>
            </a:r>
            <a:endParaRPr lang="en-US" sz="3200" dirty="0">
              <a:solidFill>
                <a:srgbClr val="CF623E"/>
              </a:solidFill>
              <a:latin typeface="Bobby Jones"/>
              <a:ea typeface="Bobby Jones"/>
              <a:cs typeface="Bobby Jone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2" presetClass="emph" presetSubtype="0" repeatCount="3000" fill="hold" nodeType="afterEffect">
                                  <p:stCondLst>
                                    <p:cond delay="0"/>
                                  </p:stCondLst>
                                  <p:childTnLst>
                                    <p:animRot by="120000">
                                      <p:cBhvr>
                                        <p:cTn id="33" dur="200" fill="hold">
                                          <p:stCondLst>
                                            <p:cond delay="0"/>
                                          </p:stCondLst>
                                        </p:cTn>
                                        <p:tgtEl>
                                          <p:spTgt spid="7">
                                            <p:txEl>
                                              <p:pRg st="3" end="3"/>
                                            </p:txEl>
                                          </p:spTgt>
                                        </p:tgtEl>
                                        <p:attrNameLst>
                                          <p:attrName>r</p:attrName>
                                        </p:attrNameLst>
                                      </p:cBhvr>
                                    </p:animRot>
                                    <p:animRot by="-240000">
                                      <p:cBhvr>
                                        <p:cTn id="34" dur="400" fill="hold">
                                          <p:stCondLst>
                                            <p:cond delay="400"/>
                                          </p:stCondLst>
                                        </p:cTn>
                                        <p:tgtEl>
                                          <p:spTgt spid="7">
                                            <p:txEl>
                                              <p:pRg st="3" end="3"/>
                                            </p:txEl>
                                          </p:spTgt>
                                        </p:tgtEl>
                                        <p:attrNameLst>
                                          <p:attrName>r</p:attrName>
                                        </p:attrNameLst>
                                      </p:cBhvr>
                                    </p:animRot>
                                    <p:animRot by="240000">
                                      <p:cBhvr>
                                        <p:cTn id="35" dur="400" fill="hold">
                                          <p:stCondLst>
                                            <p:cond delay="800"/>
                                          </p:stCondLst>
                                        </p:cTn>
                                        <p:tgtEl>
                                          <p:spTgt spid="7">
                                            <p:txEl>
                                              <p:pRg st="3" end="3"/>
                                            </p:txEl>
                                          </p:spTgt>
                                        </p:tgtEl>
                                        <p:attrNameLst>
                                          <p:attrName>r</p:attrName>
                                        </p:attrNameLst>
                                      </p:cBhvr>
                                    </p:animRot>
                                    <p:animRot by="-240000">
                                      <p:cBhvr>
                                        <p:cTn id="36" dur="400" fill="hold">
                                          <p:stCondLst>
                                            <p:cond delay="1200"/>
                                          </p:stCondLst>
                                        </p:cTn>
                                        <p:tgtEl>
                                          <p:spTgt spid="7">
                                            <p:txEl>
                                              <p:pRg st="3" end="3"/>
                                            </p:txEl>
                                          </p:spTgt>
                                        </p:tgtEl>
                                        <p:attrNameLst>
                                          <p:attrName>r</p:attrName>
                                        </p:attrNameLst>
                                      </p:cBhvr>
                                    </p:animRot>
                                    <p:animRot by="120000">
                                      <p:cBhvr>
                                        <p:cTn id="37" dur="400" fill="hold">
                                          <p:stCondLst>
                                            <p:cond delay="1600"/>
                                          </p:stCondLst>
                                        </p:cTn>
                                        <p:tgtEl>
                                          <p:spTgt spid="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Education Presentation</dc:title>
  <cp:revision>17</cp:revision>
  <dcterms:created xsi:type="dcterms:W3CDTF">2006-08-16T00:00:00Z</dcterms:created>
  <dcterms:modified xsi:type="dcterms:W3CDTF">2026-01-27T18:02:13Z</dcterms:modified>
  <dc:identifier>DAG1aYAxplc</dc:identifier>
</cp:coreProperties>
</file>